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4"/>
  </p:sldMasterIdLst>
  <p:notesMasterIdLst>
    <p:notesMasterId r:id="rId15"/>
  </p:notesMasterIdLst>
  <p:sldIdLst>
    <p:sldId id="266" r:id="rId5"/>
    <p:sldId id="257" r:id="rId6"/>
    <p:sldId id="267" r:id="rId7"/>
    <p:sldId id="271" r:id="rId8"/>
    <p:sldId id="272" r:id="rId9"/>
    <p:sldId id="269" r:id="rId10"/>
    <p:sldId id="270" r:id="rId11"/>
    <p:sldId id="273" r:id="rId12"/>
    <p:sldId id="274"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63" autoAdjust="0"/>
    <p:restoredTop sz="63964" autoAdjust="0"/>
  </p:normalViewPr>
  <p:slideViewPr>
    <p:cSldViewPr snapToGrid="0">
      <p:cViewPr varScale="1">
        <p:scale>
          <a:sx n="64" d="100"/>
          <a:sy n="64" d="100"/>
        </p:scale>
        <p:origin x="48" y="924"/>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oleObject" Target="file:///P:\UticaMSDS\FCM642-AdvanceFraudAnalysis\FCM_642_Raw_Data_10_000_Transactions_wit.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First Digit Probability Comparison to </a:t>
            </a:r>
          </a:p>
          <a:p>
            <a:pPr>
              <a:defRPr/>
            </a:pPr>
            <a:r>
              <a:rPr lang="en-US" dirty="0"/>
              <a:t>Benford's Law of Probability</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FCM_642_Raw_Data_10_000_Transac!$P$20</c:f>
              <c:strCache>
                <c:ptCount val="1"/>
                <c:pt idx="0">
                  <c:v>Probability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invertIfNegative val="0"/>
          <c:dLbls>
            <c:dLbl>
              <c:idx val="1"/>
              <c:layout>
                <c:manualLayout>
                  <c:x val="-1.3888888888888914E-2"/>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F7C8-4C87-B968-B9D71B8A990B}"/>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numRef>
              <c:f>FCM_642_Raw_Data_10_000_Transac!$N$21:$N$29</c:f>
              <c:numCache>
                <c:formatCode>General</c:formatCode>
                <c:ptCount val="9"/>
                <c:pt idx="0">
                  <c:v>1</c:v>
                </c:pt>
                <c:pt idx="1">
                  <c:v>2</c:v>
                </c:pt>
                <c:pt idx="2">
                  <c:v>3</c:v>
                </c:pt>
                <c:pt idx="3">
                  <c:v>4</c:v>
                </c:pt>
                <c:pt idx="4">
                  <c:v>5</c:v>
                </c:pt>
                <c:pt idx="5">
                  <c:v>6</c:v>
                </c:pt>
                <c:pt idx="6">
                  <c:v>7</c:v>
                </c:pt>
                <c:pt idx="7">
                  <c:v>8</c:v>
                </c:pt>
                <c:pt idx="8">
                  <c:v>9</c:v>
                </c:pt>
              </c:numCache>
            </c:numRef>
          </c:cat>
          <c:val>
            <c:numRef>
              <c:f>FCM_642_Raw_Data_10_000_Transac!$P$21:$P$29</c:f>
              <c:numCache>
                <c:formatCode>General</c:formatCode>
                <c:ptCount val="9"/>
                <c:pt idx="0">
                  <c:v>33.69</c:v>
                </c:pt>
                <c:pt idx="1">
                  <c:v>13.170000000000002</c:v>
                </c:pt>
                <c:pt idx="2">
                  <c:v>13.11</c:v>
                </c:pt>
                <c:pt idx="3">
                  <c:v>6.5500000000000007</c:v>
                </c:pt>
                <c:pt idx="4">
                  <c:v>6.52</c:v>
                </c:pt>
                <c:pt idx="5">
                  <c:v>7.3400000000000007</c:v>
                </c:pt>
                <c:pt idx="6">
                  <c:v>6.34</c:v>
                </c:pt>
                <c:pt idx="7">
                  <c:v>6.43</c:v>
                </c:pt>
                <c:pt idx="8">
                  <c:v>6.8500000000000005</c:v>
                </c:pt>
              </c:numCache>
            </c:numRef>
          </c:val>
          <c:extLst>
            <c:ext xmlns:c16="http://schemas.microsoft.com/office/drawing/2014/chart" uri="{C3380CC4-5D6E-409C-BE32-E72D297353CC}">
              <c16:uniqueId val="{00000001-F7C8-4C87-B968-B9D71B8A990B}"/>
            </c:ext>
          </c:extLst>
        </c:ser>
        <c:ser>
          <c:idx val="1"/>
          <c:order val="1"/>
          <c:tx>
            <c:strRef>
              <c:f>FCM_642_Raw_Data_10_000_Transac!$Q$20</c:f>
              <c:strCache>
                <c:ptCount val="1"/>
                <c:pt idx="0">
                  <c:v>Benford's Law Probability</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rot lat="0" lon="0" rev="1200000"/>
              </a:lightRig>
            </a:scene3d>
            <a:sp3d>
              <a:bevelT w="38100" h="12700"/>
            </a:sp3d>
          </c:spPr>
          <c:invertIfNegative val="0"/>
          <c:dLbls>
            <c:dLbl>
              <c:idx val="0"/>
              <c:layout>
                <c:manualLayout>
                  <c:x val="3.3763631658718693E-2"/>
                  <c:y val="0.5796111991526772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F7C8-4C87-B968-B9D71B8A990B}"/>
                </c:ext>
              </c:extLst>
            </c:dLbl>
            <c:dLbl>
              <c:idx val="1"/>
              <c:layout>
                <c:manualLayout>
                  <c:x val="3.0985915492957747E-2"/>
                  <c:y val="0.3438575080431943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7C8-4C87-B968-B9D71B8A990B}"/>
                </c:ext>
              </c:extLst>
            </c:dLbl>
            <c:dLbl>
              <c:idx val="2"/>
              <c:layout>
                <c:manualLayout>
                  <c:x val="2.949927913940335E-2"/>
                  <c:y val="0.2447214048513998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F7C8-4C87-B968-B9D71B8A990B}"/>
                </c:ext>
              </c:extLst>
            </c:dLbl>
            <c:dLbl>
              <c:idx val="3"/>
              <c:layout>
                <c:manualLayout>
                  <c:x val="2.7777716165760968E-2"/>
                  <c:y val="0.1952644697862579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F7C8-4C87-B968-B9D71B8A990B}"/>
                </c:ext>
              </c:extLst>
            </c:dLbl>
            <c:dLbl>
              <c:idx val="4"/>
              <c:layout>
                <c:manualLayout>
                  <c:x val="3.0555617167572362E-2"/>
                  <c:y val="0.15947424585098588"/>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F7C8-4C87-B968-B9D71B8A990B}"/>
                </c:ext>
              </c:extLst>
            </c:dLbl>
            <c:dLbl>
              <c:idx val="5"/>
              <c:layout>
                <c:manualLayout>
                  <c:x val="3.098591549295766E-2"/>
                  <c:y val="0.13632617143949288"/>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F7C8-4C87-B968-B9D71B8A990B}"/>
                </c:ext>
              </c:extLst>
            </c:dLbl>
            <c:dLbl>
              <c:idx val="6"/>
              <c:layout>
                <c:manualLayout>
                  <c:x val="3.0555617167572362E-2"/>
                  <c:y val="0.1207457175962794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F7C8-4C87-B968-B9D71B8A990B}"/>
                </c:ext>
              </c:extLst>
            </c:dLbl>
            <c:dLbl>
              <c:idx val="7"/>
              <c:layout>
                <c:manualLayout>
                  <c:x val="3.0555617167572362E-2"/>
                  <c:y val="0.1053877456757876"/>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F7C8-4C87-B968-B9D71B8A990B}"/>
                </c:ext>
              </c:extLst>
            </c:dLbl>
            <c:dLbl>
              <c:idx val="8"/>
              <c:layout>
                <c:manualLayout>
                  <c:x val="3.3333333333333333E-2"/>
                  <c:y val="9.4437105803841626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F7C8-4C87-B968-B9D71B8A990B}"/>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numRef>
              <c:f>FCM_642_Raw_Data_10_000_Transac!$N$21:$N$29</c:f>
              <c:numCache>
                <c:formatCode>General</c:formatCode>
                <c:ptCount val="9"/>
                <c:pt idx="0">
                  <c:v>1</c:v>
                </c:pt>
                <c:pt idx="1">
                  <c:v>2</c:v>
                </c:pt>
                <c:pt idx="2">
                  <c:v>3</c:v>
                </c:pt>
                <c:pt idx="3">
                  <c:v>4</c:v>
                </c:pt>
                <c:pt idx="4">
                  <c:v>5</c:v>
                </c:pt>
                <c:pt idx="5">
                  <c:v>6</c:v>
                </c:pt>
                <c:pt idx="6">
                  <c:v>7</c:v>
                </c:pt>
                <c:pt idx="7">
                  <c:v>8</c:v>
                </c:pt>
                <c:pt idx="8">
                  <c:v>9</c:v>
                </c:pt>
              </c:numCache>
            </c:numRef>
          </c:cat>
          <c:val>
            <c:numRef>
              <c:f>FCM_642_Raw_Data_10_000_Transac!$Q$21:$Q$29</c:f>
              <c:numCache>
                <c:formatCode>General</c:formatCode>
                <c:ptCount val="9"/>
                <c:pt idx="0">
                  <c:v>30.1</c:v>
                </c:pt>
                <c:pt idx="1">
                  <c:v>17.600000000000001</c:v>
                </c:pt>
                <c:pt idx="2">
                  <c:v>12.5</c:v>
                </c:pt>
                <c:pt idx="3">
                  <c:v>9.6999999999999993</c:v>
                </c:pt>
                <c:pt idx="4">
                  <c:v>7.9</c:v>
                </c:pt>
                <c:pt idx="5">
                  <c:v>6.7</c:v>
                </c:pt>
                <c:pt idx="6">
                  <c:v>5.8</c:v>
                </c:pt>
                <c:pt idx="7">
                  <c:v>5.0999999999999996</c:v>
                </c:pt>
                <c:pt idx="8">
                  <c:v>4.5999999999999996</c:v>
                </c:pt>
              </c:numCache>
            </c:numRef>
          </c:val>
          <c:extLst>
            <c:ext xmlns:c16="http://schemas.microsoft.com/office/drawing/2014/chart" uri="{C3380CC4-5D6E-409C-BE32-E72D297353CC}">
              <c16:uniqueId val="{0000000B-F7C8-4C87-B968-B9D71B8A990B}"/>
            </c:ext>
          </c:extLst>
        </c:ser>
        <c:dLbls>
          <c:showLegendKey val="0"/>
          <c:showVal val="1"/>
          <c:showCatName val="0"/>
          <c:showSerName val="0"/>
          <c:showPercent val="0"/>
          <c:showBubbleSize val="0"/>
        </c:dLbls>
        <c:gapWidth val="100"/>
        <c:overlap val="-24"/>
        <c:axId val="1695379167"/>
        <c:axId val="1695379583"/>
      </c:barChart>
      <c:catAx>
        <c:axId val="1695379167"/>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695379583"/>
        <c:crosses val="autoZero"/>
        <c:auto val="1"/>
        <c:lblAlgn val="ctr"/>
        <c:lblOffset val="100"/>
        <c:noMultiLvlLbl val="0"/>
      </c:catAx>
      <c:valAx>
        <c:axId val="1695379583"/>
        <c:scaling>
          <c:orientation val="minMax"/>
          <c:max val="35"/>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69537916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ata3.xml.rels><?xml version="1.0" encoding="UTF-8" standalone="yes"?>
<Relationships xmlns="http://schemas.openxmlformats.org/package/2006/relationships"><Relationship Id="rId2" Type="http://schemas.openxmlformats.org/officeDocument/2006/relationships/hyperlink" Target="https://engage.utica.edu/" TargetMode="External"/><Relationship Id="rId1" Type="http://schemas.openxmlformats.org/officeDocument/2006/relationships/hyperlink" Target="https://www.acfeinsights.com/acfe-insights/what-is-benfords-law" TargetMode="External"/></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3.xml.rels><?xml version="1.0" encoding="UTF-8" standalone="yes"?>
<Relationships xmlns="http://schemas.openxmlformats.org/package/2006/relationships"><Relationship Id="rId2" Type="http://schemas.openxmlformats.org/officeDocument/2006/relationships/hyperlink" Target="https://engage.utica.edu/" TargetMode="External"/><Relationship Id="rId1" Type="http://schemas.openxmlformats.org/officeDocument/2006/relationships/hyperlink" Target="https://www.acfeinsights.com/acfe-insights/what-is-benfords-law"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C98436-C092-4088-A765-2D66C48646BD}" type="doc">
      <dgm:prSet loTypeId="urn:microsoft.com/office/officeart/2005/8/layout/vProcess5" loCatId="process" qsTypeId="urn:microsoft.com/office/officeart/2005/8/quickstyle/simple4" qsCatId="simple" csTypeId="urn:microsoft.com/office/officeart/2005/8/colors/colorful2" csCatId="colorful"/>
      <dgm:spPr/>
      <dgm:t>
        <a:bodyPr/>
        <a:lstStyle/>
        <a:p>
          <a:endParaRPr lang="en-US"/>
        </a:p>
      </dgm:t>
    </dgm:pt>
    <dgm:pt modelId="{1C38C01A-A220-4291-8529-84456BE0C00C}">
      <dgm:prSet/>
      <dgm:spPr/>
      <dgm:t>
        <a:bodyPr/>
        <a:lstStyle/>
        <a:p>
          <a:r>
            <a:rPr lang="en-US"/>
            <a:t>Representative Dataset</a:t>
          </a:r>
        </a:p>
      </dgm:t>
    </dgm:pt>
    <dgm:pt modelId="{A908A24A-EA6B-4568-9ADA-C8534AD56D49}" type="parTrans" cxnId="{9076F127-FE30-48ED-BFC2-71FB2553AF5B}">
      <dgm:prSet/>
      <dgm:spPr/>
      <dgm:t>
        <a:bodyPr/>
        <a:lstStyle/>
        <a:p>
          <a:endParaRPr lang="en-US"/>
        </a:p>
      </dgm:t>
    </dgm:pt>
    <dgm:pt modelId="{4C68D927-6D32-4896-93EE-EC3D28D4BC3E}" type="sibTrans" cxnId="{9076F127-FE30-48ED-BFC2-71FB2553AF5B}">
      <dgm:prSet/>
      <dgm:spPr/>
      <dgm:t>
        <a:bodyPr/>
        <a:lstStyle/>
        <a:p>
          <a:endParaRPr lang="en-US"/>
        </a:p>
      </dgm:t>
    </dgm:pt>
    <dgm:pt modelId="{7FFEE537-BD30-495C-AC94-9D5BD7C7A98A}">
      <dgm:prSet/>
      <dgm:spPr/>
      <dgm:t>
        <a:bodyPr/>
        <a:lstStyle/>
        <a:p>
          <a:r>
            <a:rPr lang="en-US"/>
            <a:t>Identify Money Laundering or Fraud</a:t>
          </a:r>
        </a:p>
      </dgm:t>
    </dgm:pt>
    <dgm:pt modelId="{E8839B49-F9FD-4A5D-A0F4-CD0C7D4E7CB8}" type="parTrans" cxnId="{7FA429B5-C23A-4166-BE88-D09C27808C60}">
      <dgm:prSet/>
      <dgm:spPr/>
      <dgm:t>
        <a:bodyPr/>
        <a:lstStyle/>
        <a:p>
          <a:endParaRPr lang="en-US"/>
        </a:p>
      </dgm:t>
    </dgm:pt>
    <dgm:pt modelId="{84D2DF54-997C-44F0-9DFA-F421A7A8AEEA}" type="sibTrans" cxnId="{7FA429B5-C23A-4166-BE88-D09C27808C60}">
      <dgm:prSet/>
      <dgm:spPr/>
      <dgm:t>
        <a:bodyPr/>
        <a:lstStyle/>
        <a:p>
          <a:endParaRPr lang="en-US"/>
        </a:p>
      </dgm:t>
    </dgm:pt>
    <dgm:pt modelId="{5A763934-F9B3-4282-9B67-0EEE3301B12E}">
      <dgm:prSet/>
      <dgm:spPr/>
      <dgm:t>
        <a:bodyPr/>
        <a:lstStyle/>
        <a:p>
          <a:r>
            <a:rPr lang="en-US"/>
            <a:t>Use Outliers to Find Cases</a:t>
          </a:r>
        </a:p>
      </dgm:t>
    </dgm:pt>
    <dgm:pt modelId="{A32573E0-6FA9-452A-845C-58D4ED1CC6A4}" type="parTrans" cxnId="{2F35926B-4795-4B33-BF2F-81751EC74AB4}">
      <dgm:prSet/>
      <dgm:spPr/>
      <dgm:t>
        <a:bodyPr/>
        <a:lstStyle/>
        <a:p>
          <a:endParaRPr lang="en-US"/>
        </a:p>
      </dgm:t>
    </dgm:pt>
    <dgm:pt modelId="{A7236DDF-D2AB-407E-AD2D-D61B9DFD0914}" type="sibTrans" cxnId="{2F35926B-4795-4B33-BF2F-81751EC74AB4}">
      <dgm:prSet/>
      <dgm:spPr/>
      <dgm:t>
        <a:bodyPr/>
        <a:lstStyle/>
        <a:p>
          <a:endParaRPr lang="en-US"/>
        </a:p>
      </dgm:t>
    </dgm:pt>
    <dgm:pt modelId="{568D54CC-2EC7-433C-AE56-5975CAC01699}" type="pres">
      <dgm:prSet presAssocID="{BDC98436-C092-4088-A765-2D66C48646BD}" presName="outerComposite" presStyleCnt="0">
        <dgm:presLayoutVars>
          <dgm:chMax val="5"/>
          <dgm:dir/>
          <dgm:resizeHandles val="exact"/>
        </dgm:presLayoutVars>
      </dgm:prSet>
      <dgm:spPr/>
    </dgm:pt>
    <dgm:pt modelId="{D3C0B932-6308-41A2-9246-355C8ED33F8D}" type="pres">
      <dgm:prSet presAssocID="{BDC98436-C092-4088-A765-2D66C48646BD}" presName="dummyMaxCanvas" presStyleCnt="0">
        <dgm:presLayoutVars/>
      </dgm:prSet>
      <dgm:spPr/>
    </dgm:pt>
    <dgm:pt modelId="{CD5E558D-311A-4B25-B37F-47F786B30056}" type="pres">
      <dgm:prSet presAssocID="{BDC98436-C092-4088-A765-2D66C48646BD}" presName="ThreeNodes_1" presStyleLbl="node1" presStyleIdx="0" presStyleCnt="3">
        <dgm:presLayoutVars>
          <dgm:bulletEnabled val="1"/>
        </dgm:presLayoutVars>
      </dgm:prSet>
      <dgm:spPr/>
    </dgm:pt>
    <dgm:pt modelId="{2057EAF0-0EC0-4DB7-B59A-9A748E6B7D4C}" type="pres">
      <dgm:prSet presAssocID="{BDC98436-C092-4088-A765-2D66C48646BD}" presName="ThreeNodes_2" presStyleLbl="node1" presStyleIdx="1" presStyleCnt="3">
        <dgm:presLayoutVars>
          <dgm:bulletEnabled val="1"/>
        </dgm:presLayoutVars>
      </dgm:prSet>
      <dgm:spPr/>
    </dgm:pt>
    <dgm:pt modelId="{EF87468A-911A-44A7-90E8-F6ABA8B2D7E3}" type="pres">
      <dgm:prSet presAssocID="{BDC98436-C092-4088-A765-2D66C48646BD}" presName="ThreeNodes_3" presStyleLbl="node1" presStyleIdx="2" presStyleCnt="3">
        <dgm:presLayoutVars>
          <dgm:bulletEnabled val="1"/>
        </dgm:presLayoutVars>
      </dgm:prSet>
      <dgm:spPr/>
    </dgm:pt>
    <dgm:pt modelId="{1062C45A-EB7D-4788-9859-27E834B631AA}" type="pres">
      <dgm:prSet presAssocID="{BDC98436-C092-4088-A765-2D66C48646BD}" presName="ThreeConn_1-2" presStyleLbl="fgAccFollowNode1" presStyleIdx="0" presStyleCnt="2">
        <dgm:presLayoutVars>
          <dgm:bulletEnabled val="1"/>
        </dgm:presLayoutVars>
      </dgm:prSet>
      <dgm:spPr/>
    </dgm:pt>
    <dgm:pt modelId="{604E6E5E-5147-4762-8BC6-2C24CC3CFFBC}" type="pres">
      <dgm:prSet presAssocID="{BDC98436-C092-4088-A765-2D66C48646BD}" presName="ThreeConn_2-3" presStyleLbl="fgAccFollowNode1" presStyleIdx="1" presStyleCnt="2">
        <dgm:presLayoutVars>
          <dgm:bulletEnabled val="1"/>
        </dgm:presLayoutVars>
      </dgm:prSet>
      <dgm:spPr/>
    </dgm:pt>
    <dgm:pt modelId="{5508F0B3-2196-4438-8CB8-948A403DA662}" type="pres">
      <dgm:prSet presAssocID="{BDC98436-C092-4088-A765-2D66C48646BD}" presName="ThreeNodes_1_text" presStyleLbl="node1" presStyleIdx="2" presStyleCnt="3">
        <dgm:presLayoutVars>
          <dgm:bulletEnabled val="1"/>
        </dgm:presLayoutVars>
      </dgm:prSet>
      <dgm:spPr/>
    </dgm:pt>
    <dgm:pt modelId="{97A5EF88-F5D2-44C8-B7D3-05A81929C18D}" type="pres">
      <dgm:prSet presAssocID="{BDC98436-C092-4088-A765-2D66C48646BD}" presName="ThreeNodes_2_text" presStyleLbl="node1" presStyleIdx="2" presStyleCnt="3">
        <dgm:presLayoutVars>
          <dgm:bulletEnabled val="1"/>
        </dgm:presLayoutVars>
      </dgm:prSet>
      <dgm:spPr/>
    </dgm:pt>
    <dgm:pt modelId="{32AE911F-BFED-4813-ABC6-CB4DF1566759}" type="pres">
      <dgm:prSet presAssocID="{BDC98436-C092-4088-A765-2D66C48646BD}" presName="ThreeNodes_3_text" presStyleLbl="node1" presStyleIdx="2" presStyleCnt="3">
        <dgm:presLayoutVars>
          <dgm:bulletEnabled val="1"/>
        </dgm:presLayoutVars>
      </dgm:prSet>
      <dgm:spPr/>
    </dgm:pt>
  </dgm:ptLst>
  <dgm:cxnLst>
    <dgm:cxn modelId="{D2B9A405-460F-4875-98B2-070309A0CA57}" type="presOf" srcId="{5A763934-F9B3-4282-9B67-0EEE3301B12E}" destId="{EF87468A-911A-44A7-90E8-F6ABA8B2D7E3}" srcOrd="0" destOrd="0" presId="urn:microsoft.com/office/officeart/2005/8/layout/vProcess5"/>
    <dgm:cxn modelId="{8C6E3A12-0A04-4588-A06D-EDE87F959995}" type="presOf" srcId="{BDC98436-C092-4088-A765-2D66C48646BD}" destId="{568D54CC-2EC7-433C-AE56-5975CAC01699}" srcOrd="0" destOrd="0" presId="urn:microsoft.com/office/officeart/2005/8/layout/vProcess5"/>
    <dgm:cxn modelId="{9076F127-FE30-48ED-BFC2-71FB2553AF5B}" srcId="{BDC98436-C092-4088-A765-2D66C48646BD}" destId="{1C38C01A-A220-4291-8529-84456BE0C00C}" srcOrd="0" destOrd="0" parTransId="{A908A24A-EA6B-4568-9ADA-C8534AD56D49}" sibTransId="{4C68D927-6D32-4896-93EE-EC3D28D4BC3E}"/>
    <dgm:cxn modelId="{2F35926B-4795-4B33-BF2F-81751EC74AB4}" srcId="{BDC98436-C092-4088-A765-2D66C48646BD}" destId="{5A763934-F9B3-4282-9B67-0EEE3301B12E}" srcOrd="2" destOrd="0" parTransId="{A32573E0-6FA9-452A-845C-58D4ED1CC6A4}" sibTransId="{A7236DDF-D2AB-407E-AD2D-D61B9DFD0914}"/>
    <dgm:cxn modelId="{290FB54E-6799-4F72-BAF9-1206875D4EEB}" type="presOf" srcId="{1C38C01A-A220-4291-8529-84456BE0C00C}" destId="{5508F0B3-2196-4438-8CB8-948A403DA662}" srcOrd="1" destOrd="0" presId="urn:microsoft.com/office/officeart/2005/8/layout/vProcess5"/>
    <dgm:cxn modelId="{A4002953-F3E7-410C-905C-B000CCE3A3E6}" type="presOf" srcId="{1C38C01A-A220-4291-8529-84456BE0C00C}" destId="{CD5E558D-311A-4B25-B37F-47F786B30056}" srcOrd="0" destOrd="0" presId="urn:microsoft.com/office/officeart/2005/8/layout/vProcess5"/>
    <dgm:cxn modelId="{CE33D083-41A2-44F0-BE12-ACA224DD54B1}" type="presOf" srcId="{4C68D927-6D32-4896-93EE-EC3D28D4BC3E}" destId="{1062C45A-EB7D-4788-9859-27E834B631AA}" srcOrd="0" destOrd="0" presId="urn:microsoft.com/office/officeart/2005/8/layout/vProcess5"/>
    <dgm:cxn modelId="{0C83E093-C0CD-4DC6-BDA2-C91F213C0C4B}" type="presOf" srcId="{7FFEE537-BD30-495C-AC94-9D5BD7C7A98A}" destId="{97A5EF88-F5D2-44C8-B7D3-05A81929C18D}" srcOrd="1" destOrd="0" presId="urn:microsoft.com/office/officeart/2005/8/layout/vProcess5"/>
    <dgm:cxn modelId="{AD0C56B1-1A3D-436F-BC75-5397CD030E97}" type="presOf" srcId="{84D2DF54-997C-44F0-9DFA-F421A7A8AEEA}" destId="{604E6E5E-5147-4762-8BC6-2C24CC3CFFBC}" srcOrd="0" destOrd="0" presId="urn:microsoft.com/office/officeart/2005/8/layout/vProcess5"/>
    <dgm:cxn modelId="{7FA429B5-C23A-4166-BE88-D09C27808C60}" srcId="{BDC98436-C092-4088-A765-2D66C48646BD}" destId="{7FFEE537-BD30-495C-AC94-9D5BD7C7A98A}" srcOrd="1" destOrd="0" parTransId="{E8839B49-F9FD-4A5D-A0F4-CD0C7D4E7CB8}" sibTransId="{84D2DF54-997C-44F0-9DFA-F421A7A8AEEA}"/>
    <dgm:cxn modelId="{EF937DCD-0FFA-41D8-8F33-5D616DB357E6}" type="presOf" srcId="{5A763934-F9B3-4282-9B67-0EEE3301B12E}" destId="{32AE911F-BFED-4813-ABC6-CB4DF1566759}" srcOrd="1" destOrd="0" presId="urn:microsoft.com/office/officeart/2005/8/layout/vProcess5"/>
    <dgm:cxn modelId="{AF6D63E0-A7F8-414B-9D7B-0C286A816D6F}" type="presOf" srcId="{7FFEE537-BD30-495C-AC94-9D5BD7C7A98A}" destId="{2057EAF0-0EC0-4DB7-B59A-9A748E6B7D4C}" srcOrd="0" destOrd="0" presId="urn:microsoft.com/office/officeart/2005/8/layout/vProcess5"/>
    <dgm:cxn modelId="{66D6781A-024F-44F2-B29F-4E92B34BFC19}" type="presParOf" srcId="{568D54CC-2EC7-433C-AE56-5975CAC01699}" destId="{D3C0B932-6308-41A2-9246-355C8ED33F8D}" srcOrd="0" destOrd="0" presId="urn:microsoft.com/office/officeart/2005/8/layout/vProcess5"/>
    <dgm:cxn modelId="{3D09ABE5-4FE7-4194-B1AB-717638045729}" type="presParOf" srcId="{568D54CC-2EC7-433C-AE56-5975CAC01699}" destId="{CD5E558D-311A-4B25-B37F-47F786B30056}" srcOrd="1" destOrd="0" presId="urn:microsoft.com/office/officeart/2005/8/layout/vProcess5"/>
    <dgm:cxn modelId="{F17EAC9A-B5DA-44C8-A5A5-7529F07AFDDB}" type="presParOf" srcId="{568D54CC-2EC7-433C-AE56-5975CAC01699}" destId="{2057EAF0-0EC0-4DB7-B59A-9A748E6B7D4C}" srcOrd="2" destOrd="0" presId="urn:microsoft.com/office/officeart/2005/8/layout/vProcess5"/>
    <dgm:cxn modelId="{28AA2F86-3690-43A0-BCB6-AD2AF0DDC91A}" type="presParOf" srcId="{568D54CC-2EC7-433C-AE56-5975CAC01699}" destId="{EF87468A-911A-44A7-90E8-F6ABA8B2D7E3}" srcOrd="3" destOrd="0" presId="urn:microsoft.com/office/officeart/2005/8/layout/vProcess5"/>
    <dgm:cxn modelId="{70667AF1-7BF4-4598-8CAE-F673F85008A0}" type="presParOf" srcId="{568D54CC-2EC7-433C-AE56-5975CAC01699}" destId="{1062C45A-EB7D-4788-9859-27E834B631AA}" srcOrd="4" destOrd="0" presId="urn:microsoft.com/office/officeart/2005/8/layout/vProcess5"/>
    <dgm:cxn modelId="{D33F962B-D899-4E5F-B856-4E2079458679}" type="presParOf" srcId="{568D54CC-2EC7-433C-AE56-5975CAC01699}" destId="{604E6E5E-5147-4762-8BC6-2C24CC3CFFBC}" srcOrd="5" destOrd="0" presId="urn:microsoft.com/office/officeart/2005/8/layout/vProcess5"/>
    <dgm:cxn modelId="{B1550531-F949-4456-AC44-8F2E679482E0}" type="presParOf" srcId="{568D54CC-2EC7-433C-AE56-5975CAC01699}" destId="{5508F0B3-2196-4438-8CB8-948A403DA662}" srcOrd="6" destOrd="0" presId="urn:microsoft.com/office/officeart/2005/8/layout/vProcess5"/>
    <dgm:cxn modelId="{8A667665-0B2B-4C94-A9A9-C965E12822FE}" type="presParOf" srcId="{568D54CC-2EC7-433C-AE56-5975CAC01699}" destId="{97A5EF88-F5D2-44C8-B7D3-05A81929C18D}" srcOrd="7" destOrd="0" presId="urn:microsoft.com/office/officeart/2005/8/layout/vProcess5"/>
    <dgm:cxn modelId="{1D9A5913-CEA2-48D7-A2FB-300A740F39B1}" type="presParOf" srcId="{568D54CC-2EC7-433C-AE56-5975CAC01699}" destId="{32AE911F-BFED-4813-ABC6-CB4DF1566759}"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70D0528-1BA4-4DF5-96D6-4A8E338C04B8}"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7AADAC5-5765-45EC-949A-D9551CDE5D6E}">
      <dgm:prSet/>
      <dgm:spPr/>
      <dgm:t>
        <a:bodyPr/>
        <a:lstStyle/>
        <a:p>
          <a:r>
            <a:rPr lang="en-US" dirty="0"/>
            <a:t>Indicators of unnatural transactions based on Benford’s Law</a:t>
          </a:r>
        </a:p>
      </dgm:t>
    </dgm:pt>
    <dgm:pt modelId="{D595A100-C0AE-4F3B-AE0E-253E8DE9304D}" type="parTrans" cxnId="{1899883F-F7E5-4D3E-8B2A-ADC1840AC1CE}">
      <dgm:prSet/>
      <dgm:spPr/>
      <dgm:t>
        <a:bodyPr/>
        <a:lstStyle/>
        <a:p>
          <a:endParaRPr lang="en-US"/>
        </a:p>
      </dgm:t>
    </dgm:pt>
    <dgm:pt modelId="{BD1EB3CB-3E29-4062-8143-D9D9F355EF16}" type="sibTrans" cxnId="{1899883F-F7E5-4D3E-8B2A-ADC1840AC1CE}">
      <dgm:prSet/>
      <dgm:spPr/>
      <dgm:t>
        <a:bodyPr/>
        <a:lstStyle/>
        <a:p>
          <a:endParaRPr lang="en-US"/>
        </a:p>
      </dgm:t>
    </dgm:pt>
    <dgm:pt modelId="{0672945D-DB51-4A99-86D3-8CC8966B34CB}">
      <dgm:prSet/>
      <dgm:spPr/>
      <dgm:t>
        <a:bodyPr/>
        <a:lstStyle/>
        <a:p>
          <a:r>
            <a:rPr lang="en-US"/>
            <a:t>Multiple outliers are present in the data</a:t>
          </a:r>
        </a:p>
      </dgm:t>
    </dgm:pt>
    <dgm:pt modelId="{6C6E86A4-411B-4CAD-9A4B-2018386A4F7E}" type="parTrans" cxnId="{5E9EE4B7-FAF7-419F-904A-8425AA19A515}">
      <dgm:prSet/>
      <dgm:spPr/>
      <dgm:t>
        <a:bodyPr/>
        <a:lstStyle/>
        <a:p>
          <a:endParaRPr lang="en-US"/>
        </a:p>
      </dgm:t>
    </dgm:pt>
    <dgm:pt modelId="{CA3BE531-320E-420D-8BBB-56E1E827C3BC}" type="sibTrans" cxnId="{5E9EE4B7-FAF7-419F-904A-8425AA19A515}">
      <dgm:prSet/>
      <dgm:spPr/>
      <dgm:t>
        <a:bodyPr/>
        <a:lstStyle/>
        <a:p>
          <a:endParaRPr lang="en-US"/>
        </a:p>
      </dgm:t>
    </dgm:pt>
    <dgm:pt modelId="{B5973D9E-E23F-4672-A758-2E704F6406A7}">
      <dgm:prSet/>
      <dgm:spPr/>
      <dgm:t>
        <a:bodyPr/>
        <a:lstStyle/>
        <a:p>
          <a:r>
            <a:rPr lang="en-US"/>
            <a:t>Use identified outliers for further analysis and to find more outliers</a:t>
          </a:r>
        </a:p>
      </dgm:t>
    </dgm:pt>
    <dgm:pt modelId="{5E5365AF-0805-4128-80A9-EE25A3B64B4F}" type="parTrans" cxnId="{56057081-B31A-4498-984D-0188F3D172FF}">
      <dgm:prSet/>
      <dgm:spPr/>
      <dgm:t>
        <a:bodyPr/>
        <a:lstStyle/>
        <a:p>
          <a:endParaRPr lang="en-US"/>
        </a:p>
      </dgm:t>
    </dgm:pt>
    <dgm:pt modelId="{B7549631-933A-499F-9CD5-4D2E0590951F}" type="sibTrans" cxnId="{56057081-B31A-4498-984D-0188F3D172FF}">
      <dgm:prSet/>
      <dgm:spPr/>
      <dgm:t>
        <a:bodyPr/>
        <a:lstStyle/>
        <a:p>
          <a:endParaRPr lang="en-US"/>
        </a:p>
      </dgm:t>
    </dgm:pt>
    <dgm:pt modelId="{909AD01A-6F39-40B3-A3BC-011302586395}" type="pres">
      <dgm:prSet presAssocID="{870D0528-1BA4-4DF5-96D6-4A8E338C04B8}" presName="root" presStyleCnt="0">
        <dgm:presLayoutVars>
          <dgm:dir/>
          <dgm:resizeHandles val="exact"/>
        </dgm:presLayoutVars>
      </dgm:prSet>
      <dgm:spPr/>
    </dgm:pt>
    <dgm:pt modelId="{209830ED-93D3-4708-8E48-FA787580A3CB}" type="pres">
      <dgm:prSet presAssocID="{D7AADAC5-5765-45EC-949A-D9551CDE5D6E}" presName="compNode" presStyleCnt="0"/>
      <dgm:spPr/>
    </dgm:pt>
    <dgm:pt modelId="{DC7D22D4-4D86-44D5-BE42-6B463DDA9DED}" type="pres">
      <dgm:prSet presAssocID="{D7AADAC5-5765-45EC-949A-D9551CDE5D6E}" presName="bgRect" presStyleLbl="bgShp" presStyleIdx="0" presStyleCnt="3"/>
      <dgm:spPr/>
    </dgm:pt>
    <dgm:pt modelId="{DB71D760-6CBB-467E-A5EE-6B32966F604D}" type="pres">
      <dgm:prSet presAssocID="{D7AADAC5-5765-45EC-949A-D9551CDE5D6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cales of Justice"/>
        </a:ext>
      </dgm:extLst>
    </dgm:pt>
    <dgm:pt modelId="{C3B357CF-6E0A-4059-B49B-F93F098FB1CA}" type="pres">
      <dgm:prSet presAssocID="{D7AADAC5-5765-45EC-949A-D9551CDE5D6E}" presName="spaceRect" presStyleCnt="0"/>
      <dgm:spPr/>
    </dgm:pt>
    <dgm:pt modelId="{440B8CF9-F303-47F8-9056-2B1B7824BC9D}" type="pres">
      <dgm:prSet presAssocID="{D7AADAC5-5765-45EC-949A-D9551CDE5D6E}" presName="parTx" presStyleLbl="revTx" presStyleIdx="0" presStyleCnt="3">
        <dgm:presLayoutVars>
          <dgm:chMax val="0"/>
          <dgm:chPref val="0"/>
        </dgm:presLayoutVars>
      </dgm:prSet>
      <dgm:spPr/>
    </dgm:pt>
    <dgm:pt modelId="{E094B998-D0B7-4AB7-9AFD-9BA06D6720F1}" type="pres">
      <dgm:prSet presAssocID="{BD1EB3CB-3E29-4062-8143-D9D9F355EF16}" presName="sibTrans" presStyleCnt="0"/>
      <dgm:spPr/>
    </dgm:pt>
    <dgm:pt modelId="{851ACB26-D6EC-4170-AC8B-48C412F9509B}" type="pres">
      <dgm:prSet presAssocID="{0672945D-DB51-4A99-86D3-8CC8966B34CB}" presName="compNode" presStyleCnt="0"/>
      <dgm:spPr/>
    </dgm:pt>
    <dgm:pt modelId="{58769098-A1C7-4A98-B3C7-0FAD88A29724}" type="pres">
      <dgm:prSet presAssocID="{0672945D-DB51-4A99-86D3-8CC8966B34CB}" presName="bgRect" presStyleLbl="bgShp" presStyleIdx="1" presStyleCnt="3"/>
      <dgm:spPr/>
    </dgm:pt>
    <dgm:pt modelId="{82A7DDAE-4906-48F2-8B11-829DB2E9DBED}" type="pres">
      <dgm:prSet presAssocID="{0672945D-DB51-4A99-86D3-8CC8966B34CB}"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atistics"/>
        </a:ext>
      </dgm:extLst>
    </dgm:pt>
    <dgm:pt modelId="{00326B78-D19F-483F-9B1B-8FCC15CAD8F5}" type="pres">
      <dgm:prSet presAssocID="{0672945D-DB51-4A99-86D3-8CC8966B34CB}" presName="spaceRect" presStyleCnt="0"/>
      <dgm:spPr/>
    </dgm:pt>
    <dgm:pt modelId="{8D7EC07A-A405-46F6-AA78-8A096B116EFE}" type="pres">
      <dgm:prSet presAssocID="{0672945D-DB51-4A99-86D3-8CC8966B34CB}" presName="parTx" presStyleLbl="revTx" presStyleIdx="1" presStyleCnt="3">
        <dgm:presLayoutVars>
          <dgm:chMax val="0"/>
          <dgm:chPref val="0"/>
        </dgm:presLayoutVars>
      </dgm:prSet>
      <dgm:spPr/>
    </dgm:pt>
    <dgm:pt modelId="{5BD75EC5-DF9C-4BBB-94C2-530454B52AC5}" type="pres">
      <dgm:prSet presAssocID="{CA3BE531-320E-420D-8BBB-56E1E827C3BC}" presName="sibTrans" presStyleCnt="0"/>
      <dgm:spPr/>
    </dgm:pt>
    <dgm:pt modelId="{2A1F7764-7008-4FB0-BB43-A97FF851DFBE}" type="pres">
      <dgm:prSet presAssocID="{B5973D9E-E23F-4672-A758-2E704F6406A7}" presName="compNode" presStyleCnt="0"/>
      <dgm:spPr/>
    </dgm:pt>
    <dgm:pt modelId="{3EE4AAA3-E274-4530-86AA-409B32640892}" type="pres">
      <dgm:prSet presAssocID="{B5973D9E-E23F-4672-A758-2E704F6406A7}" presName="bgRect" presStyleLbl="bgShp" presStyleIdx="2" presStyleCnt="3"/>
      <dgm:spPr/>
    </dgm:pt>
    <dgm:pt modelId="{F27DE559-54AC-4F54-8AFF-9C41A1E3030B}" type="pres">
      <dgm:prSet presAssocID="{B5973D9E-E23F-4672-A758-2E704F6406A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chart"/>
        </a:ext>
      </dgm:extLst>
    </dgm:pt>
    <dgm:pt modelId="{FE0A4909-5094-4A84-A472-00EBB24D0C3F}" type="pres">
      <dgm:prSet presAssocID="{B5973D9E-E23F-4672-A758-2E704F6406A7}" presName="spaceRect" presStyleCnt="0"/>
      <dgm:spPr/>
    </dgm:pt>
    <dgm:pt modelId="{F1DB9003-1ADD-4A8A-A859-94F9A891FE96}" type="pres">
      <dgm:prSet presAssocID="{B5973D9E-E23F-4672-A758-2E704F6406A7}" presName="parTx" presStyleLbl="revTx" presStyleIdx="2" presStyleCnt="3">
        <dgm:presLayoutVars>
          <dgm:chMax val="0"/>
          <dgm:chPref val="0"/>
        </dgm:presLayoutVars>
      </dgm:prSet>
      <dgm:spPr/>
    </dgm:pt>
  </dgm:ptLst>
  <dgm:cxnLst>
    <dgm:cxn modelId="{F6F1A538-D570-42CF-B2E9-769C635489F7}" type="presOf" srcId="{B5973D9E-E23F-4672-A758-2E704F6406A7}" destId="{F1DB9003-1ADD-4A8A-A859-94F9A891FE96}" srcOrd="0" destOrd="0" presId="urn:microsoft.com/office/officeart/2018/2/layout/IconVerticalSolidList"/>
    <dgm:cxn modelId="{1899883F-F7E5-4D3E-8B2A-ADC1840AC1CE}" srcId="{870D0528-1BA4-4DF5-96D6-4A8E338C04B8}" destId="{D7AADAC5-5765-45EC-949A-D9551CDE5D6E}" srcOrd="0" destOrd="0" parTransId="{D595A100-C0AE-4F3B-AE0E-253E8DE9304D}" sibTransId="{BD1EB3CB-3E29-4062-8143-D9D9F355EF16}"/>
    <dgm:cxn modelId="{9BD46C49-C8B1-428F-A297-439FB0A0C028}" type="presOf" srcId="{870D0528-1BA4-4DF5-96D6-4A8E338C04B8}" destId="{909AD01A-6F39-40B3-A3BC-011302586395}" srcOrd="0" destOrd="0" presId="urn:microsoft.com/office/officeart/2018/2/layout/IconVerticalSolidList"/>
    <dgm:cxn modelId="{56057081-B31A-4498-984D-0188F3D172FF}" srcId="{870D0528-1BA4-4DF5-96D6-4A8E338C04B8}" destId="{B5973D9E-E23F-4672-A758-2E704F6406A7}" srcOrd="2" destOrd="0" parTransId="{5E5365AF-0805-4128-80A9-EE25A3B64B4F}" sibTransId="{B7549631-933A-499F-9CD5-4D2E0590951F}"/>
    <dgm:cxn modelId="{4FBCB9B2-956D-4C51-8383-7354DA0E0DD1}" type="presOf" srcId="{D7AADAC5-5765-45EC-949A-D9551CDE5D6E}" destId="{440B8CF9-F303-47F8-9056-2B1B7824BC9D}" srcOrd="0" destOrd="0" presId="urn:microsoft.com/office/officeart/2018/2/layout/IconVerticalSolidList"/>
    <dgm:cxn modelId="{5E9EE4B7-FAF7-419F-904A-8425AA19A515}" srcId="{870D0528-1BA4-4DF5-96D6-4A8E338C04B8}" destId="{0672945D-DB51-4A99-86D3-8CC8966B34CB}" srcOrd="1" destOrd="0" parTransId="{6C6E86A4-411B-4CAD-9A4B-2018386A4F7E}" sibTransId="{CA3BE531-320E-420D-8BBB-56E1E827C3BC}"/>
    <dgm:cxn modelId="{07493CD8-A737-4C44-A003-8A272348D6A6}" type="presOf" srcId="{0672945D-DB51-4A99-86D3-8CC8966B34CB}" destId="{8D7EC07A-A405-46F6-AA78-8A096B116EFE}" srcOrd="0" destOrd="0" presId="urn:microsoft.com/office/officeart/2018/2/layout/IconVerticalSolidList"/>
    <dgm:cxn modelId="{00E2D73C-4D36-46C6-94AB-72800C0B3928}" type="presParOf" srcId="{909AD01A-6F39-40B3-A3BC-011302586395}" destId="{209830ED-93D3-4708-8E48-FA787580A3CB}" srcOrd="0" destOrd="0" presId="urn:microsoft.com/office/officeart/2018/2/layout/IconVerticalSolidList"/>
    <dgm:cxn modelId="{D96C0DA6-671E-47C5-96FD-DE35D8812578}" type="presParOf" srcId="{209830ED-93D3-4708-8E48-FA787580A3CB}" destId="{DC7D22D4-4D86-44D5-BE42-6B463DDA9DED}" srcOrd="0" destOrd="0" presId="urn:microsoft.com/office/officeart/2018/2/layout/IconVerticalSolidList"/>
    <dgm:cxn modelId="{8E43EE9F-ABB0-46EC-A387-24E4BFA74061}" type="presParOf" srcId="{209830ED-93D3-4708-8E48-FA787580A3CB}" destId="{DB71D760-6CBB-467E-A5EE-6B32966F604D}" srcOrd="1" destOrd="0" presId="urn:microsoft.com/office/officeart/2018/2/layout/IconVerticalSolidList"/>
    <dgm:cxn modelId="{2DCEB40D-AA33-4D11-88A5-4B22770DF87F}" type="presParOf" srcId="{209830ED-93D3-4708-8E48-FA787580A3CB}" destId="{C3B357CF-6E0A-4059-B49B-F93F098FB1CA}" srcOrd="2" destOrd="0" presId="urn:microsoft.com/office/officeart/2018/2/layout/IconVerticalSolidList"/>
    <dgm:cxn modelId="{33C3056B-8803-4CCF-96B8-F3170960B47C}" type="presParOf" srcId="{209830ED-93D3-4708-8E48-FA787580A3CB}" destId="{440B8CF9-F303-47F8-9056-2B1B7824BC9D}" srcOrd="3" destOrd="0" presId="urn:microsoft.com/office/officeart/2018/2/layout/IconVerticalSolidList"/>
    <dgm:cxn modelId="{DA031EA2-662E-49FD-B900-61E77F64318E}" type="presParOf" srcId="{909AD01A-6F39-40B3-A3BC-011302586395}" destId="{E094B998-D0B7-4AB7-9AFD-9BA06D6720F1}" srcOrd="1" destOrd="0" presId="urn:microsoft.com/office/officeart/2018/2/layout/IconVerticalSolidList"/>
    <dgm:cxn modelId="{93B48BC9-7334-4362-BC29-C14630CFF0D3}" type="presParOf" srcId="{909AD01A-6F39-40B3-A3BC-011302586395}" destId="{851ACB26-D6EC-4170-AC8B-48C412F9509B}" srcOrd="2" destOrd="0" presId="urn:microsoft.com/office/officeart/2018/2/layout/IconVerticalSolidList"/>
    <dgm:cxn modelId="{A0440052-6C52-4B3F-94E3-F576BCC1B142}" type="presParOf" srcId="{851ACB26-D6EC-4170-AC8B-48C412F9509B}" destId="{58769098-A1C7-4A98-B3C7-0FAD88A29724}" srcOrd="0" destOrd="0" presId="urn:microsoft.com/office/officeart/2018/2/layout/IconVerticalSolidList"/>
    <dgm:cxn modelId="{8E97C5DA-8D7F-433E-AF95-F1BB3976681C}" type="presParOf" srcId="{851ACB26-D6EC-4170-AC8B-48C412F9509B}" destId="{82A7DDAE-4906-48F2-8B11-829DB2E9DBED}" srcOrd="1" destOrd="0" presId="urn:microsoft.com/office/officeart/2018/2/layout/IconVerticalSolidList"/>
    <dgm:cxn modelId="{FEEC3F70-FC36-44C3-B8E3-79376DCF5174}" type="presParOf" srcId="{851ACB26-D6EC-4170-AC8B-48C412F9509B}" destId="{00326B78-D19F-483F-9B1B-8FCC15CAD8F5}" srcOrd="2" destOrd="0" presId="urn:microsoft.com/office/officeart/2018/2/layout/IconVerticalSolidList"/>
    <dgm:cxn modelId="{8AEEF768-47E7-442A-A70E-CF2666420082}" type="presParOf" srcId="{851ACB26-D6EC-4170-AC8B-48C412F9509B}" destId="{8D7EC07A-A405-46F6-AA78-8A096B116EFE}" srcOrd="3" destOrd="0" presId="urn:microsoft.com/office/officeart/2018/2/layout/IconVerticalSolidList"/>
    <dgm:cxn modelId="{7818FDBD-9215-494A-8661-EBB7CFAD1991}" type="presParOf" srcId="{909AD01A-6F39-40B3-A3BC-011302586395}" destId="{5BD75EC5-DF9C-4BBB-94C2-530454B52AC5}" srcOrd="3" destOrd="0" presId="urn:microsoft.com/office/officeart/2018/2/layout/IconVerticalSolidList"/>
    <dgm:cxn modelId="{3172B143-F7E4-412E-B31D-2F6A71E2E69E}" type="presParOf" srcId="{909AD01A-6F39-40B3-A3BC-011302586395}" destId="{2A1F7764-7008-4FB0-BB43-A97FF851DFBE}" srcOrd="4" destOrd="0" presId="urn:microsoft.com/office/officeart/2018/2/layout/IconVerticalSolidList"/>
    <dgm:cxn modelId="{6A73567A-B260-4FC6-9FE1-F99F51A2F72E}" type="presParOf" srcId="{2A1F7764-7008-4FB0-BB43-A97FF851DFBE}" destId="{3EE4AAA3-E274-4530-86AA-409B32640892}" srcOrd="0" destOrd="0" presId="urn:microsoft.com/office/officeart/2018/2/layout/IconVerticalSolidList"/>
    <dgm:cxn modelId="{D88193EB-6CE8-42BC-8DFC-C12D7BEDC9AA}" type="presParOf" srcId="{2A1F7764-7008-4FB0-BB43-A97FF851DFBE}" destId="{F27DE559-54AC-4F54-8AFF-9C41A1E3030B}" srcOrd="1" destOrd="0" presId="urn:microsoft.com/office/officeart/2018/2/layout/IconVerticalSolidList"/>
    <dgm:cxn modelId="{685A2DD7-B4E0-4446-945F-6A101B468D65}" type="presParOf" srcId="{2A1F7764-7008-4FB0-BB43-A97FF851DFBE}" destId="{FE0A4909-5094-4A84-A472-00EBB24D0C3F}" srcOrd="2" destOrd="0" presId="urn:microsoft.com/office/officeart/2018/2/layout/IconVerticalSolidList"/>
    <dgm:cxn modelId="{FD23CDF2-CD8B-462C-A174-74AFF98050B7}" type="presParOf" srcId="{2A1F7764-7008-4FB0-BB43-A97FF851DFBE}" destId="{F1DB9003-1ADD-4A8A-A859-94F9A891FE96}"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9444553-644D-460D-BA35-D79DDC87ED5A}"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24DEC9B5-EFA9-45DF-B14F-236551CB80AD}">
      <dgm:prSet/>
      <dgm:spPr/>
      <dgm:t>
        <a:bodyPr/>
        <a:lstStyle/>
        <a:p>
          <a:r>
            <a:rPr lang="en-US"/>
            <a:t>Gill, J. (16 May, 2019) </a:t>
          </a:r>
          <a:r>
            <a:rPr lang="en-US" i="1"/>
            <a:t>What Is Benford's Law and Why Do Fraud Examiners Use It? </a:t>
          </a:r>
          <a:r>
            <a:rPr lang="en-US"/>
            <a:t>ACFE Insights. </a:t>
          </a:r>
          <a:r>
            <a:rPr lang="en-US">
              <a:hlinkClick xmlns:r="http://schemas.openxmlformats.org/officeDocument/2006/relationships" r:id="rId1"/>
            </a:rPr>
            <a:t>https://www.acfeinsights.com/acfe-insights/what-is-benfords-law</a:t>
          </a:r>
          <a:endParaRPr lang="en-US"/>
        </a:p>
      </dgm:t>
    </dgm:pt>
    <dgm:pt modelId="{A91188AD-5A51-4B05-AC86-3D59F7D911F7}" type="parTrans" cxnId="{CCD1532E-B21B-4410-B28E-A923951C8DE4}">
      <dgm:prSet/>
      <dgm:spPr/>
      <dgm:t>
        <a:bodyPr/>
        <a:lstStyle/>
        <a:p>
          <a:endParaRPr lang="en-US"/>
        </a:p>
      </dgm:t>
    </dgm:pt>
    <dgm:pt modelId="{F2BEF9E9-86A2-432E-96EA-330288D36BB6}" type="sibTrans" cxnId="{CCD1532E-B21B-4410-B28E-A923951C8DE4}">
      <dgm:prSet/>
      <dgm:spPr/>
      <dgm:t>
        <a:bodyPr/>
        <a:lstStyle/>
        <a:p>
          <a:endParaRPr lang="en-US"/>
        </a:p>
      </dgm:t>
    </dgm:pt>
    <dgm:pt modelId="{AC22C440-0B19-41AE-9329-D8B73135E925}">
      <dgm:prSet/>
      <dgm:spPr/>
      <dgm:t>
        <a:bodyPr/>
        <a:lstStyle/>
        <a:p>
          <a:r>
            <a:rPr lang="en-US"/>
            <a:t>Smith, D. (2022). </a:t>
          </a:r>
          <a:r>
            <a:rPr lang="en-US" i="1"/>
            <a:t>Raw Data Sheet. </a:t>
          </a:r>
          <a:r>
            <a:rPr lang="en-US"/>
            <a:t>FCM_642_Raw_Data_10_000_Transactions_wit.csv retrieved from </a:t>
          </a:r>
          <a:r>
            <a:rPr lang="en-US">
              <a:hlinkClick xmlns:r="http://schemas.openxmlformats.org/officeDocument/2006/relationships" r:id="rId2"/>
            </a:rPr>
            <a:t>https://engage.utica.edu</a:t>
          </a:r>
          <a:r>
            <a:rPr lang="en-US"/>
            <a:t> on 21 November, 2022</a:t>
          </a:r>
        </a:p>
      </dgm:t>
    </dgm:pt>
    <dgm:pt modelId="{6A375B05-CC5D-4D62-B8E2-3B7BA799E190}" type="parTrans" cxnId="{1325BB21-2DE5-4016-8622-6B1A5A446608}">
      <dgm:prSet/>
      <dgm:spPr/>
      <dgm:t>
        <a:bodyPr/>
        <a:lstStyle/>
        <a:p>
          <a:endParaRPr lang="en-US"/>
        </a:p>
      </dgm:t>
    </dgm:pt>
    <dgm:pt modelId="{181C42BF-3428-4654-9751-A7FA34ADE6E1}" type="sibTrans" cxnId="{1325BB21-2DE5-4016-8622-6B1A5A446608}">
      <dgm:prSet/>
      <dgm:spPr/>
      <dgm:t>
        <a:bodyPr/>
        <a:lstStyle/>
        <a:p>
          <a:endParaRPr lang="en-US"/>
        </a:p>
      </dgm:t>
    </dgm:pt>
    <dgm:pt modelId="{C59FE11C-9595-4E39-8697-7B02C763D3A4}" type="pres">
      <dgm:prSet presAssocID="{69444553-644D-460D-BA35-D79DDC87ED5A}" presName="vert0" presStyleCnt="0">
        <dgm:presLayoutVars>
          <dgm:dir/>
          <dgm:animOne val="branch"/>
          <dgm:animLvl val="lvl"/>
        </dgm:presLayoutVars>
      </dgm:prSet>
      <dgm:spPr/>
    </dgm:pt>
    <dgm:pt modelId="{FA6B4CAB-191D-4650-9FC4-3277D3BBD751}" type="pres">
      <dgm:prSet presAssocID="{24DEC9B5-EFA9-45DF-B14F-236551CB80AD}" presName="thickLine" presStyleLbl="alignNode1" presStyleIdx="0" presStyleCnt="2"/>
      <dgm:spPr/>
    </dgm:pt>
    <dgm:pt modelId="{4E70774F-A5EC-45E9-890F-829B3EFCCDED}" type="pres">
      <dgm:prSet presAssocID="{24DEC9B5-EFA9-45DF-B14F-236551CB80AD}" presName="horz1" presStyleCnt="0"/>
      <dgm:spPr/>
    </dgm:pt>
    <dgm:pt modelId="{C666CDDF-FAF7-4A37-86E1-12AD8453C081}" type="pres">
      <dgm:prSet presAssocID="{24DEC9B5-EFA9-45DF-B14F-236551CB80AD}" presName="tx1" presStyleLbl="revTx" presStyleIdx="0" presStyleCnt="2"/>
      <dgm:spPr/>
    </dgm:pt>
    <dgm:pt modelId="{2407B9C3-55E0-4C22-AEDE-2A010F7E8621}" type="pres">
      <dgm:prSet presAssocID="{24DEC9B5-EFA9-45DF-B14F-236551CB80AD}" presName="vert1" presStyleCnt="0"/>
      <dgm:spPr/>
    </dgm:pt>
    <dgm:pt modelId="{7403C385-AF4B-45C8-BC7F-08FDF2B44F56}" type="pres">
      <dgm:prSet presAssocID="{AC22C440-0B19-41AE-9329-D8B73135E925}" presName="thickLine" presStyleLbl="alignNode1" presStyleIdx="1" presStyleCnt="2"/>
      <dgm:spPr/>
    </dgm:pt>
    <dgm:pt modelId="{9079BFEC-8804-47DB-96C8-CEA1AF5DDF8E}" type="pres">
      <dgm:prSet presAssocID="{AC22C440-0B19-41AE-9329-D8B73135E925}" presName="horz1" presStyleCnt="0"/>
      <dgm:spPr/>
    </dgm:pt>
    <dgm:pt modelId="{775DE256-94BE-4C78-9B77-98CC544D364E}" type="pres">
      <dgm:prSet presAssocID="{AC22C440-0B19-41AE-9329-D8B73135E925}" presName="tx1" presStyleLbl="revTx" presStyleIdx="1" presStyleCnt="2"/>
      <dgm:spPr/>
    </dgm:pt>
    <dgm:pt modelId="{641D8177-1666-4E0A-B5C6-19A149114947}" type="pres">
      <dgm:prSet presAssocID="{AC22C440-0B19-41AE-9329-D8B73135E925}" presName="vert1" presStyleCnt="0"/>
      <dgm:spPr/>
    </dgm:pt>
  </dgm:ptLst>
  <dgm:cxnLst>
    <dgm:cxn modelId="{1325BB21-2DE5-4016-8622-6B1A5A446608}" srcId="{69444553-644D-460D-BA35-D79DDC87ED5A}" destId="{AC22C440-0B19-41AE-9329-D8B73135E925}" srcOrd="1" destOrd="0" parTransId="{6A375B05-CC5D-4D62-B8E2-3B7BA799E190}" sibTransId="{181C42BF-3428-4654-9751-A7FA34ADE6E1}"/>
    <dgm:cxn modelId="{01EB1029-A1BA-400E-88C7-D61854F29544}" type="presOf" srcId="{24DEC9B5-EFA9-45DF-B14F-236551CB80AD}" destId="{C666CDDF-FAF7-4A37-86E1-12AD8453C081}" srcOrd="0" destOrd="0" presId="urn:microsoft.com/office/officeart/2008/layout/LinedList"/>
    <dgm:cxn modelId="{CCD1532E-B21B-4410-B28E-A923951C8DE4}" srcId="{69444553-644D-460D-BA35-D79DDC87ED5A}" destId="{24DEC9B5-EFA9-45DF-B14F-236551CB80AD}" srcOrd="0" destOrd="0" parTransId="{A91188AD-5A51-4B05-AC86-3D59F7D911F7}" sibTransId="{F2BEF9E9-86A2-432E-96EA-330288D36BB6}"/>
    <dgm:cxn modelId="{BD61D1BA-0550-4D9F-9F3F-01B61D108735}" type="presOf" srcId="{69444553-644D-460D-BA35-D79DDC87ED5A}" destId="{C59FE11C-9595-4E39-8697-7B02C763D3A4}" srcOrd="0" destOrd="0" presId="urn:microsoft.com/office/officeart/2008/layout/LinedList"/>
    <dgm:cxn modelId="{354006C9-38D2-4FAA-AA03-2276B55282CB}" type="presOf" srcId="{AC22C440-0B19-41AE-9329-D8B73135E925}" destId="{775DE256-94BE-4C78-9B77-98CC544D364E}" srcOrd="0" destOrd="0" presId="urn:microsoft.com/office/officeart/2008/layout/LinedList"/>
    <dgm:cxn modelId="{8199411A-B877-4B43-9A5D-B39274227AD5}" type="presParOf" srcId="{C59FE11C-9595-4E39-8697-7B02C763D3A4}" destId="{FA6B4CAB-191D-4650-9FC4-3277D3BBD751}" srcOrd="0" destOrd="0" presId="urn:microsoft.com/office/officeart/2008/layout/LinedList"/>
    <dgm:cxn modelId="{0746EBC1-E302-4391-BD0C-8216901EF3B0}" type="presParOf" srcId="{C59FE11C-9595-4E39-8697-7B02C763D3A4}" destId="{4E70774F-A5EC-45E9-890F-829B3EFCCDED}" srcOrd="1" destOrd="0" presId="urn:microsoft.com/office/officeart/2008/layout/LinedList"/>
    <dgm:cxn modelId="{514A5103-5FA4-4E59-A677-056295F8C453}" type="presParOf" srcId="{4E70774F-A5EC-45E9-890F-829B3EFCCDED}" destId="{C666CDDF-FAF7-4A37-86E1-12AD8453C081}" srcOrd="0" destOrd="0" presId="urn:microsoft.com/office/officeart/2008/layout/LinedList"/>
    <dgm:cxn modelId="{BA486749-BAD4-4FD8-B2B3-1B1E603553CD}" type="presParOf" srcId="{4E70774F-A5EC-45E9-890F-829B3EFCCDED}" destId="{2407B9C3-55E0-4C22-AEDE-2A010F7E8621}" srcOrd="1" destOrd="0" presId="urn:microsoft.com/office/officeart/2008/layout/LinedList"/>
    <dgm:cxn modelId="{4EB4AE81-178D-477D-A514-1DCA4E3599F1}" type="presParOf" srcId="{C59FE11C-9595-4E39-8697-7B02C763D3A4}" destId="{7403C385-AF4B-45C8-BC7F-08FDF2B44F56}" srcOrd="2" destOrd="0" presId="urn:microsoft.com/office/officeart/2008/layout/LinedList"/>
    <dgm:cxn modelId="{F066D3A9-D781-4516-B432-1C1ABEA81DF8}" type="presParOf" srcId="{C59FE11C-9595-4E39-8697-7B02C763D3A4}" destId="{9079BFEC-8804-47DB-96C8-CEA1AF5DDF8E}" srcOrd="3" destOrd="0" presId="urn:microsoft.com/office/officeart/2008/layout/LinedList"/>
    <dgm:cxn modelId="{B4640654-B4C7-4B0A-AAC2-05FC3EB01E50}" type="presParOf" srcId="{9079BFEC-8804-47DB-96C8-CEA1AF5DDF8E}" destId="{775DE256-94BE-4C78-9B77-98CC544D364E}" srcOrd="0" destOrd="0" presId="urn:microsoft.com/office/officeart/2008/layout/LinedList"/>
    <dgm:cxn modelId="{52ADD01A-EB6F-439C-8B73-1CBB79F5BD90}" type="presParOf" srcId="{9079BFEC-8804-47DB-96C8-CEA1AF5DDF8E}" destId="{641D8177-1666-4E0A-B5C6-19A14911494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E558D-311A-4B25-B37F-47F786B30056}">
      <dsp:nvSpPr>
        <dsp:cNvPr id="0" name=""/>
        <dsp:cNvSpPr/>
      </dsp:nvSpPr>
      <dsp:spPr>
        <a:xfrm>
          <a:off x="0" y="0"/>
          <a:ext cx="5563419" cy="1446054"/>
        </a:xfrm>
        <a:prstGeom prst="roundRect">
          <a:avLst>
            <a:gd name="adj" fmla="val 10000"/>
          </a:avLst>
        </a:prstGeom>
        <a:gradFill rotWithShape="0">
          <a:gsLst>
            <a:gs pos="0">
              <a:schemeClr val="accent2">
                <a:hueOff val="0"/>
                <a:satOff val="0"/>
                <a:lumOff val="0"/>
                <a:alphaOff val="0"/>
                <a:tint val="98000"/>
                <a:lumMod val="100000"/>
              </a:schemeClr>
            </a:gs>
            <a:gs pos="100000">
              <a:schemeClr val="accent2">
                <a:hueOff val="0"/>
                <a:satOff val="0"/>
                <a:lumOff val="0"/>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a:t>Representative Dataset</a:t>
          </a:r>
        </a:p>
      </dsp:txBody>
      <dsp:txXfrm>
        <a:off x="42353" y="42353"/>
        <a:ext cx="4003014" cy="1361348"/>
      </dsp:txXfrm>
    </dsp:sp>
    <dsp:sp modelId="{2057EAF0-0EC0-4DB7-B59A-9A748E6B7D4C}">
      <dsp:nvSpPr>
        <dsp:cNvPr id="0" name=""/>
        <dsp:cNvSpPr/>
      </dsp:nvSpPr>
      <dsp:spPr>
        <a:xfrm>
          <a:off x="490889" y="1687063"/>
          <a:ext cx="5563419" cy="1446054"/>
        </a:xfrm>
        <a:prstGeom prst="roundRect">
          <a:avLst>
            <a:gd name="adj" fmla="val 10000"/>
          </a:avLst>
        </a:prstGeom>
        <a:gradFill rotWithShape="0">
          <a:gsLst>
            <a:gs pos="0">
              <a:schemeClr val="accent2">
                <a:hueOff val="-1555074"/>
                <a:satOff val="-8227"/>
                <a:lumOff val="-3137"/>
                <a:alphaOff val="0"/>
                <a:tint val="98000"/>
                <a:lumMod val="100000"/>
              </a:schemeClr>
            </a:gs>
            <a:gs pos="100000">
              <a:schemeClr val="accent2">
                <a:hueOff val="-1555074"/>
                <a:satOff val="-8227"/>
                <a:lumOff val="-3137"/>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a:t>Identify Money Laundering or Fraud</a:t>
          </a:r>
        </a:p>
      </dsp:txBody>
      <dsp:txXfrm>
        <a:off x="533242" y="1729416"/>
        <a:ext cx="4047887" cy="1361348"/>
      </dsp:txXfrm>
    </dsp:sp>
    <dsp:sp modelId="{EF87468A-911A-44A7-90E8-F6ABA8B2D7E3}">
      <dsp:nvSpPr>
        <dsp:cNvPr id="0" name=""/>
        <dsp:cNvSpPr/>
      </dsp:nvSpPr>
      <dsp:spPr>
        <a:xfrm>
          <a:off x="981779" y="3374127"/>
          <a:ext cx="5563419" cy="1446054"/>
        </a:xfrm>
        <a:prstGeom prst="roundRect">
          <a:avLst>
            <a:gd name="adj" fmla="val 10000"/>
          </a:avLst>
        </a:prstGeom>
        <a:gradFill rotWithShape="0">
          <a:gsLst>
            <a:gs pos="0">
              <a:schemeClr val="accent2">
                <a:hueOff val="-3110148"/>
                <a:satOff val="-16453"/>
                <a:lumOff val="-6274"/>
                <a:alphaOff val="0"/>
                <a:tint val="98000"/>
                <a:lumMod val="100000"/>
              </a:schemeClr>
            </a:gs>
            <a:gs pos="100000">
              <a:schemeClr val="accent2">
                <a:hueOff val="-3110148"/>
                <a:satOff val="-16453"/>
                <a:lumOff val="-6274"/>
                <a:alphaOff val="0"/>
                <a:shade val="88000"/>
                <a:lumMod val="88000"/>
              </a:schemeClr>
            </a:gs>
          </a:gsLst>
          <a:lin ang="5400000" scaled="1"/>
        </a:gradFill>
        <a:ln>
          <a:noFill/>
        </a:ln>
        <a:effectLst>
          <a:outerShdw blurRad="50800" dist="381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a:t>Use Outliers to Find Cases</a:t>
          </a:r>
        </a:p>
      </dsp:txBody>
      <dsp:txXfrm>
        <a:off x="1024132" y="3416480"/>
        <a:ext cx="4047887" cy="1361348"/>
      </dsp:txXfrm>
    </dsp:sp>
    <dsp:sp modelId="{1062C45A-EB7D-4788-9859-27E834B631AA}">
      <dsp:nvSpPr>
        <dsp:cNvPr id="0" name=""/>
        <dsp:cNvSpPr/>
      </dsp:nvSpPr>
      <dsp:spPr>
        <a:xfrm>
          <a:off x="4623483" y="1096591"/>
          <a:ext cx="939935" cy="939935"/>
        </a:xfrm>
        <a:prstGeom prst="downArrow">
          <a:avLst>
            <a:gd name="adj1" fmla="val 55000"/>
            <a:gd name="adj2" fmla="val 45000"/>
          </a:avLst>
        </a:prstGeom>
        <a:solidFill>
          <a:schemeClr val="accent2">
            <a:tint val="40000"/>
            <a:alpha val="90000"/>
            <a:hueOff val="0"/>
            <a:satOff val="0"/>
            <a:lumOff val="0"/>
            <a:alphaOff val="0"/>
          </a:schemeClr>
        </a:solidFill>
        <a:ln w="9525" cap="rnd"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4834968" y="1096591"/>
        <a:ext cx="516965" cy="707301"/>
      </dsp:txXfrm>
    </dsp:sp>
    <dsp:sp modelId="{604E6E5E-5147-4762-8BC6-2C24CC3CFFBC}">
      <dsp:nvSpPr>
        <dsp:cNvPr id="0" name=""/>
        <dsp:cNvSpPr/>
      </dsp:nvSpPr>
      <dsp:spPr>
        <a:xfrm>
          <a:off x="5114373" y="2774014"/>
          <a:ext cx="939935" cy="939935"/>
        </a:xfrm>
        <a:prstGeom prst="downArrow">
          <a:avLst>
            <a:gd name="adj1" fmla="val 55000"/>
            <a:gd name="adj2" fmla="val 45000"/>
          </a:avLst>
        </a:prstGeom>
        <a:solidFill>
          <a:schemeClr val="accent2">
            <a:tint val="40000"/>
            <a:alpha val="90000"/>
            <a:hueOff val="-3871361"/>
            <a:satOff val="-19132"/>
            <a:lumOff val="-1925"/>
            <a:alphaOff val="0"/>
          </a:schemeClr>
        </a:solidFill>
        <a:ln w="9525" cap="rnd" cmpd="sng" algn="ctr">
          <a:solidFill>
            <a:schemeClr val="accent2">
              <a:tint val="40000"/>
              <a:alpha val="90000"/>
              <a:hueOff val="-3871361"/>
              <a:satOff val="-19132"/>
              <a:lumOff val="-1925"/>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325858" y="2774014"/>
        <a:ext cx="516965" cy="7073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7D22D4-4D86-44D5-BE42-6B463DDA9DED}">
      <dsp:nvSpPr>
        <dsp:cNvPr id="0" name=""/>
        <dsp:cNvSpPr/>
      </dsp:nvSpPr>
      <dsp:spPr>
        <a:xfrm>
          <a:off x="0" y="631"/>
          <a:ext cx="5741533" cy="14770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71D760-6CBB-467E-A5EE-6B32966F604D}">
      <dsp:nvSpPr>
        <dsp:cNvPr id="0" name=""/>
        <dsp:cNvSpPr/>
      </dsp:nvSpPr>
      <dsp:spPr>
        <a:xfrm>
          <a:off x="446811" y="332970"/>
          <a:ext cx="812384" cy="81238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40B8CF9-F303-47F8-9056-2B1B7824BC9D}">
      <dsp:nvSpPr>
        <dsp:cNvPr id="0" name=""/>
        <dsp:cNvSpPr/>
      </dsp:nvSpPr>
      <dsp:spPr>
        <a:xfrm>
          <a:off x="1706007" y="631"/>
          <a:ext cx="4035526" cy="14770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323" tIns="156323" rIns="156323" bIns="156323" numCol="1" spcCol="1270" anchor="ctr" anchorCtr="0">
          <a:noAutofit/>
        </a:bodyPr>
        <a:lstStyle/>
        <a:p>
          <a:pPr marL="0" lvl="0" indent="0" algn="l" defTabSz="1111250">
            <a:lnSpc>
              <a:spcPct val="90000"/>
            </a:lnSpc>
            <a:spcBef>
              <a:spcPct val="0"/>
            </a:spcBef>
            <a:spcAft>
              <a:spcPct val="35000"/>
            </a:spcAft>
            <a:buNone/>
          </a:pPr>
          <a:r>
            <a:rPr lang="en-US" sz="2500" kern="1200" dirty="0"/>
            <a:t>Indicators of unnatural transactions based on Benford’s Law</a:t>
          </a:r>
        </a:p>
      </dsp:txBody>
      <dsp:txXfrm>
        <a:off x="1706007" y="631"/>
        <a:ext cx="4035526" cy="1477063"/>
      </dsp:txXfrm>
    </dsp:sp>
    <dsp:sp modelId="{58769098-A1C7-4A98-B3C7-0FAD88A29724}">
      <dsp:nvSpPr>
        <dsp:cNvPr id="0" name=""/>
        <dsp:cNvSpPr/>
      </dsp:nvSpPr>
      <dsp:spPr>
        <a:xfrm>
          <a:off x="0" y="1846959"/>
          <a:ext cx="5741533" cy="14770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2A7DDAE-4906-48F2-8B11-829DB2E9DBED}">
      <dsp:nvSpPr>
        <dsp:cNvPr id="0" name=""/>
        <dsp:cNvSpPr/>
      </dsp:nvSpPr>
      <dsp:spPr>
        <a:xfrm>
          <a:off x="446811" y="2179299"/>
          <a:ext cx="812384" cy="81238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D7EC07A-A405-46F6-AA78-8A096B116EFE}">
      <dsp:nvSpPr>
        <dsp:cNvPr id="0" name=""/>
        <dsp:cNvSpPr/>
      </dsp:nvSpPr>
      <dsp:spPr>
        <a:xfrm>
          <a:off x="1706007" y="1846959"/>
          <a:ext cx="4035526" cy="14770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323" tIns="156323" rIns="156323" bIns="156323" numCol="1" spcCol="1270" anchor="ctr" anchorCtr="0">
          <a:noAutofit/>
        </a:bodyPr>
        <a:lstStyle/>
        <a:p>
          <a:pPr marL="0" lvl="0" indent="0" algn="l" defTabSz="1111250">
            <a:lnSpc>
              <a:spcPct val="90000"/>
            </a:lnSpc>
            <a:spcBef>
              <a:spcPct val="0"/>
            </a:spcBef>
            <a:spcAft>
              <a:spcPct val="35000"/>
            </a:spcAft>
            <a:buNone/>
          </a:pPr>
          <a:r>
            <a:rPr lang="en-US" sz="2500" kern="1200"/>
            <a:t>Multiple outliers are present in the data</a:t>
          </a:r>
        </a:p>
      </dsp:txBody>
      <dsp:txXfrm>
        <a:off x="1706007" y="1846959"/>
        <a:ext cx="4035526" cy="1477063"/>
      </dsp:txXfrm>
    </dsp:sp>
    <dsp:sp modelId="{3EE4AAA3-E274-4530-86AA-409B32640892}">
      <dsp:nvSpPr>
        <dsp:cNvPr id="0" name=""/>
        <dsp:cNvSpPr/>
      </dsp:nvSpPr>
      <dsp:spPr>
        <a:xfrm>
          <a:off x="0" y="3693288"/>
          <a:ext cx="5741533" cy="14770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27DE559-54AC-4F54-8AFF-9C41A1E3030B}">
      <dsp:nvSpPr>
        <dsp:cNvPr id="0" name=""/>
        <dsp:cNvSpPr/>
      </dsp:nvSpPr>
      <dsp:spPr>
        <a:xfrm>
          <a:off x="446811" y="4025627"/>
          <a:ext cx="812384" cy="81238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1DB9003-1ADD-4A8A-A859-94F9A891FE96}">
      <dsp:nvSpPr>
        <dsp:cNvPr id="0" name=""/>
        <dsp:cNvSpPr/>
      </dsp:nvSpPr>
      <dsp:spPr>
        <a:xfrm>
          <a:off x="1706007" y="3693288"/>
          <a:ext cx="4035526" cy="14770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323" tIns="156323" rIns="156323" bIns="156323" numCol="1" spcCol="1270" anchor="ctr" anchorCtr="0">
          <a:noAutofit/>
        </a:bodyPr>
        <a:lstStyle/>
        <a:p>
          <a:pPr marL="0" lvl="0" indent="0" algn="l" defTabSz="1111250">
            <a:lnSpc>
              <a:spcPct val="90000"/>
            </a:lnSpc>
            <a:spcBef>
              <a:spcPct val="0"/>
            </a:spcBef>
            <a:spcAft>
              <a:spcPct val="35000"/>
            </a:spcAft>
            <a:buNone/>
          </a:pPr>
          <a:r>
            <a:rPr lang="en-US" sz="2500" kern="1200"/>
            <a:t>Use identified outliers for further analysis and to find more outliers</a:t>
          </a:r>
        </a:p>
      </dsp:txBody>
      <dsp:txXfrm>
        <a:off x="1706007" y="3693288"/>
        <a:ext cx="4035526" cy="147706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6B4CAB-191D-4650-9FC4-3277D3BBD751}">
      <dsp:nvSpPr>
        <dsp:cNvPr id="0" name=""/>
        <dsp:cNvSpPr/>
      </dsp:nvSpPr>
      <dsp:spPr>
        <a:xfrm>
          <a:off x="0" y="0"/>
          <a:ext cx="4749752"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666CDDF-FAF7-4A37-86E1-12AD8453C081}">
      <dsp:nvSpPr>
        <dsp:cNvPr id="0" name=""/>
        <dsp:cNvSpPr/>
      </dsp:nvSpPr>
      <dsp:spPr>
        <a:xfrm>
          <a:off x="0" y="0"/>
          <a:ext cx="4749752" cy="2466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Gill, J. (16 May, 2019) </a:t>
          </a:r>
          <a:r>
            <a:rPr lang="en-US" sz="1700" i="1" kern="1200"/>
            <a:t>What Is Benford's Law and Why Do Fraud Examiners Use It? </a:t>
          </a:r>
          <a:r>
            <a:rPr lang="en-US" sz="1700" kern="1200"/>
            <a:t>ACFE Insights. </a:t>
          </a:r>
          <a:r>
            <a:rPr lang="en-US" sz="1700" kern="1200">
              <a:hlinkClick xmlns:r="http://schemas.openxmlformats.org/officeDocument/2006/relationships" r:id="rId1"/>
            </a:rPr>
            <a:t>https://www.acfeinsights.com/acfe-insights/what-is-benfords-law</a:t>
          </a:r>
          <a:endParaRPr lang="en-US" sz="1700" kern="1200"/>
        </a:p>
      </dsp:txBody>
      <dsp:txXfrm>
        <a:off x="0" y="0"/>
        <a:ext cx="4749752" cy="2466578"/>
      </dsp:txXfrm>
    </dsp:sp>
    <dsp:sp modelId="{7403C385-AF4B-45C8-BC7F-08FDF2B44F56}">
      <dsp:nvSpPr>
        <dsp:cNvPr id="0" name=""/>
        <dsp:cNvSpPr/>
      </dsp:nvSpPr>
      <dsp:spPr>
        <a:xfrm>
          <a:off x="0" y="2466578"/>
          <a:ext cx="4749752"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5DE256-94BE-4C78-9B77-98CC544D364E}">
      <dsp:nvSpPr>
        <dsp:cNvPr id="0" name=""/>
        <dsp:cNvSpPr/>
      </dsp:nvSpPr>
      <dsp:spPr>
        <a:xfrm>
          <a:off x="0" y="2466578"/>
          <a:ext cx="4749752" cy="2466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Smith, D. (2022). </a:t>
          </a:r>
          <a:r>
            <a:rPr lang="en-US" sz="1700" i="1" kern="1200"/>
            <a:t>Raw Data Sheet. </a:t>
          </a:r>
          <a:r>
            <a:rPr lang="en-US" sz="1700" kern="1200"/>
            <a:t>FCM_642_Raw_Data_10_000_Transactions_wit.csv retrieved from </a:t>
          </a:r>
          <a:r>
            <a:rPr lang="en-US" sz="1700" kern="1200">
              <a:hlinkClick xmlns:r="http://schemas.openxmlformats.org/officeDocument/2006/relationships" r:id="rId2"/>
            </a:rPr>
            <a:t>https://engage.utica.edu</a:t>
          </a:r>
          <a:r>
            <a:rPr lang="en-US" sz="1700" kern="1200"/>
            <a:t> on 21 November, 2022</a:t>
          </a:r>
        </a:p>
      </dsp:txBody>
      <dsp:txXfrm>
        <a:off x="0" y="2466578"/>
        <a:ext cx="4749752" cy="2466578"/>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11/28/2022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time ago, we were notified of potential money laundering or fraud within our systems, and so the tech team prepared a representative dataset of 10,000 rows of transactions from our records. Given that dataset, first I needed to establish the potential to money laundering in the dataset, and then I used outliers to find a few specific cases that may be worth researching further, or that could be used in building algorithms to search through the database for similar cases to let our security teams delve further.</a:t>
            </a:r>
          </a:p>
        </p:txBody>
      </p:sp>
      <p:sp>
        <p:nvSpPr>
          <p:cNvPr id="4" name="Slide Number Placeholder 3"/>
          <p:cNvSpPr>
            <a:spLocks noGrp="1"/>
          </p:cNvSpPr>
          <p:nvPr>
            <p:ph type="sldNum" sz="quarter" idx="5"/>
          </p:nvPr>
        </p:nvSpPr>
        <p:spPr/>
        <p:txBody>
          <a:bodyPr/>
          <a:lstStyle/>
          <a:p>
            <a:fld id="{3733D7A2-C585-48BF-BF8C-C21FDC051F77}" type="slidenum">
              <a:rPr lang="en-US" smtClean="0"/>
              <a:t>2</a:t>
            </a:fld>
            <a:endParaRPr lang="en-US" dirty="0"/>
          </a:p>
        </p:txBody>
      </p:sp>
    </p:spTree>
    <p:extLst>
      <p:ext uri="{BB962C8B-B14F-4D97-AF65-F5344CB8AC3E}">
        <p14:creationId xmlns:p14="http://schemas.microsoft.com/office/powerpoint/2010/main" val="3966110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representative dataset is transactions from January 1</a:t>
            </a:r>
            <a:r>
              <a:rPr lang="en-US" baseline="30000" dirty="0"/>
              <a:t>st</a:t>
            </a:r>
            <a:r>
              <a:rPr lang="en-US" dirty="0"/>
              <a:t>, 2000 to March 3</a:t>
            </a:r>
            <a:r>
              <a:rPr lang="en-US" baseline="30000" dirty="0"/>
              <a:t>rd</a:t>
            </a:r>
            <a:r>
              <a:rPr lang="en-US" dirty="0"/>
              <a:t>, 2001 with a total of 10,000 transactions. Summary data of the set was generated in Excel. A total of 3,840 deposits and 6,160 withdrawals were noted, averaging about $105,000 in both, but having median values closer to $84,000. </a:t>
            </a:r>
          </a:p>
          <a:p>
            <a:endParaRPr lang="en-US" dirty="0"/>
          </a:p>
          <a:p>
            <a:r>
              <a:rPr lang="en-US" dirty="0"/>
              <a:t>This shows a skew in the dataset, which can also be seen with the relatively large Kurtosis values greater than one, which means long tails on a histogram or bell curve of overall transactional data. The minimum and maximum deposits were about $9,100 and $389,000 and withdrawals were $8,900 and $429,000.</a:t>
            </a:r>
          </a:p>
          <a:p>
            <a:endParaRPr lang="en-US" dirty="0"/>
          </a:p>
          <a:p>
            <a:r>
              <a:rPr lang="en-US" dirty="0"/>
              <a:t>Digging a little deeper, Benford’s Law was applied to the dataset to ensure that the chance of fraud was likely. According to John Gill of ACFE Insights (2019), Benford’s Law relies on the idea that the distribution of the first digit of multi-digit numbers in a data set follows a natural pattern, such that the numbers generated are not human-generated or randomly generated. In this case, this set should be assumed to be natural unless humans are specifically modifying transactions to hide specific activity like fraud. </a:t>
            </a:r>
          </a:p>
          <a:p>
            <a:endParaRPr lang="en-US" dirty="0"/>
          </a:p>
          <a:p>
            <a:r>
              <a:rPr lang="en-US" dirty="0"/>
              <a:t>Looking at the probability of the 1</a:t>
            </a:r>
            <a:r>
              <a:rPr lang="en-US" baseline="30000" dirty="0"/>
              <a:t>st</a:t>
            </a:r>
            <a:r>
              <a:rPr lang="en-US" dirty="0"/>
              <a:t> digit of the transactional data in this dataset compared with the probability distribution established by Benford’s Law, shown in the Excel generated chart on the right as purple and blue respectively, a few cases jump out as not following the pattern. Specifically, transactions beginning with a 1 and 9, such as $10,000 or $97,000 occur too frequently, and numbers beginning with a 2, 4, or 5 do not occur often enough. This is a clear indicator for this dataset in general that the transactions have been modified by our clients and deserve further examination.</a:t>
            </a:r>
          </a:p>
          <a:p>
            <a:endParaRPr lang="en-US" dirty="0"/>
          </a:p>
          <a:p>
            <a:endParaRPr lang="en-US" dirty="0"/>
          </a:p>
        </p:txBody>
      </p:sp>
      <p:sp>
        <p:nvSpPr>
          <p:cNvPr id="4" name="Slide Number Placeholder 3"/>
          <p:cNvSpPr>
            <a:spLocks noGrp="1"/>
          </p:cNvSpPr>
          <p:nvPr>
            <p:ph type="sldNum" sz="quarter" idx="5"/>
          </p:nvPr>
        </p:nvSpPr>
        <p:spPr/>
        <p:txBody>
          <a:bodyPr/>
          <a:lstStyle/>
          <a:p>
            <a:fld id="{3733D7A2-C585-48BF-BF8C-C21FDC051F77}" type="slidenum">
              <a:rPr lang="en-US" smtClean="0"/>
              <a:t>3</a:t>
            </a:fld>
            <a:endParaRPr lang="en-US" dirty="0"/>
          </a:p>
        </p:txBody>
      </p:sp>
    </p:spTree>
    <p:extLst>
      <p:ext uri="{BB962C8B-B14F-4D97-AF65-F5344CB8AC3E}">
        <p14:creationId xmlns:p14="http://schemas.microsoft.com/office/powerpoint/2010/main" val="28357437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sampled contains information on withdrawal or deposit, amount, date, and account from and to which includes company name, bank, and country. After a quick analysis of the withdrawal and deposit information, high amount transactions stand out as outliers, show in the violin plot shown here generated in python. </a:t>
            </a:r>
          </a:p>
          <a:p>
            <a:endParaRPr lang="en-US" dirty="0"/>
          </a:p>
          <a:p>
            <a:r>
              <a:rPr lang="en-US" dirty="0"/>
              <a:t>This is like a boxplot, showing quartiles, except that volume is shown as width of the chart. Upper values, deposits and withdrawals above $250,000 are all considered outliers here. The highest withdrawal and deposit amount will be included shortly for further analysis.</a:t>
            </a:r>
          </a:p>
        </p:txBody>
      </p:sp>
      <p:sp>
        <p:nvSpPr>
          <p:cNvPr id="4" name="Slide Number Placeholder 3"/>
          <p:cNvSpPr>
            <a:spLocks noGrp="1"/>
          </p:cNvSpPr>
          <p:nvPr>
            <p:ph type="sldNum" sz="quarter" idx="5"/>
          </p:nvPr>
        </p:nvSpPr>
        <p:spPr/>
        <p:txBody>
          <a:bodyPr/>
          <a:lstStyle/>
          <a:p>
            <a:fld id="{3733D7A2-C585-48BF-BF8C-C21FDC051F77}" type="slidenum">
              <a:rPr lang="en-US" smtClean="0"/>
              <a:t>4</a:t>
            </a:fld>
            <a:endParaRPr lang="en-US" dirty="0"/>
          </a:p>
        </p:txBody>
      </p:sp>
    </p:spTree>
    <p:extLst>
      <p:ext uri="{BB962C8B-B14F-4D97-AF65-F5344CB8AC3E}">
        <p14:creationId xmlns:p14="http://schemas.microsoft.com/office/powerpoint/2010/main" val="1537669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histogram, generated in i2, shows counts of transactions by entity. The outliers that will be focused on are 337, done by a single entity, and 60, which accounts for 10 different entities as well as the highest number of overall transaction counts for the set of 10,000.</a:t>
            </a:r>
          </a:p>
        </p:txBody>
      </p:sp>
      <p:sp>
        <p:nvSpPr>
          <p:cNvPr id="4" name="Slide Number Placeholder 3"/>
          <p:cNvSpPr>
            <a:spLocks noGrp="1"/>
          </p:cNvSpPr>
          <p:nvPr>
            <p:ph type="sldNum" sz="quarter" idx="5"/>
          </p:nvPr>
        </p:nvSpPr>
        <p:spPr/>
        <p:txBody>
          <a:bodyPr/>
          <a:lstStyle/>
          <a:p>
            <a:fld id="{3733D7A2-C585-48BF-BF8C-C21FDC051F77}" type="slidenum">
              <a:rPr lang="en-US" smtClean="0"/>
              <a:t>5</a:t>
            </a:fld>
            <a:endParaRPr lang="en-US" dirty="0"/>
          </a:p>
        </p:txBody>
      </p:sp>
    </p:spTree>
    <p:extLst>
      <p:ext uri="{BB962C8B-B14F-4D97-AF65-F5344CB8AC3E}">
        <p14:creationId xmlns:p14="http://schemas.microsoft.com/office/powerpoint/2010/main" val="8818788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to the outliers for highest single entity transaction count as well as highest withdrawal of $438,360, the link between Venture Nothing Co and Nothing Gained Inc is show here with their single other entity link, Wallace Financial Advisors Inc , generated in i2. </a:t>
            </a:r>
          </a:p>
          <a:p>
            <a:endParaRPr lang="en-US" dirty="0"/>
          </a:p>
          <a:p>
            <a:r>
              <a:rPr lang="en-US" dirty="0"/>
              <a:t>The single withdrawal is highlighted in blue, next to the deposit count from Nothing Gained of 337. Based on this chart, transactions go back and forth between these entities, however, further inspection reveals this is not the case.</a:t>
            </a:r>
          </a:p>
        </p:txBody>
      </p:sp>
      <p:sp>
        <p:nvSpPr>
          <p:cNvPr id="4" name="Slide Number Placeholder 3"/>
          <p:cNvSpPr>
            <a:spLocks noGrp="1"/>
          </p:cNvSpPr>
          <p:nvPr>
            <p:ph type="sldNum" sz="quarter" idx="5"/>
          </p:nvPr>
        </p:nvSpPr>
        <p:spPr/>
        <p:txBody>
          <a:bodyPr/>
          <a:lstStyle/>
          <a:p>
            <a:fld id="{3733D7A2-C585-48BF-BF8C-C21FDC051F77}" type="slidenum">
              <a:rPr lang="en-US" smtClean="0"/>
              <a:t>6</a:t>
            </a:fld>
            <a:endParaRPr lang="en-US" dirty="0"/>
          </a:p>
        </p:txBody>
      </p:sp>
    </p:spTree>
    <p:extLst>
      <p:ext uri="{BB962C8B-B14F-4D97-AF65-F5344CB8AC3E}">
        <p14:creationId xmlns:p14="http://schemas.microsoft.com/office/powerpoint/2010/main" val="587106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Breaking these transactions down by country, the single withdrawal of $438,360 went into a Cayman Islands account, and the 337 transactions were also one sided from Nothing Gained to Venture Nothing within the US, at the 4 o’clock position in this chart from i2. 337 transactions would account for almost 6 transactions per week on average from a single entity. </a:t>
            </a:r>
          </a:p>
          <a:p>
            <a:endParaRPr lang="en-US" dirty="0"/>
          </a:p>
          <a:p>
            <a:r>
              <a:rPr lang="en-US" dirty="0"/>
              <a:t>This chart also shows that almost all transactions are moved from Nothing Gained within the US to Venture Nothing back to Nothing Gained outside of the US. This may be a sign that the movement of money is trying to be obscured through Venture Nothing as an intermediary. Based on this transaction movement, Venture Nothing and Nothing Gained are entities worth researching further for possible money laundering activity.</a:t>
            </a:r>
          </a:p>
        </p:txBody>
      </p:sp>
      <p:sp>
        <p:nvSpPr>
          <p:cNvPr id="4" name="Slide Number Placeholder 3"/>
          <p:cNvSpPr>
            <a:spLocks noGrp="1"/>
          </p:cNvSpPr>
          <p:nvPr>
            <p:ph type="sldNum" sz="quarter" idx="5"/>
          </p:nvPr>
        </p:nvSpPr>
        <p:spPr/>
        <p:txBody>
          <a:bodyPr/>
          <a:lstStyle/>
          <a:p>
            <a:fld id="{3733D7A2-C585-48BF-BF8C-C21FDC051F77}" type="slidenum">
              <a:rPr lang="en-US" smtClean="0"/>
              <a:t>7</a:t>
            </a:fld>
            <a:endParaRPr lang="en-US" dirty="0"/>
          </a:p>
        </p:txBody>
      </p:sp>
    </p:spTree>
    <p:extLst>
      <p:ext uri="{BB962C8B-B14F-4D97-AF65-F5344CB8AC3E}">
        <p14:creationId xmlns:p14="http://schemas.microsoft.com/office/powerpoint/2010/main" val="1016872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to the outlier for largest single deposit as well as transaction counts, we’ll look at this group of entities generated in i2. The largest single deposit is part of the 15 links from </a:t>
            </a:r>
            <a:r>
              <a:rPr lang="en-US" dirty="0" err="1"/>
              <a:t>Gennadiy</a:t>
            </a:r>
            <a:r>
              <a:rPr lang="en-US" dirty="0"/>
              <a:t> Trucking and Haulage to Brick Ell Associates along the top at $389,300. Along with that, highlighted in blue are a total of six groupings of sixty transactions, an average of one per week in the dataset’s timeframe. </a:t>
            </a:r>
          </a:p>
          <a:p>
            <a:endParaRPr lang="en-US" dirty="0"/>
          </a:p>
          <a:p>
            <a:r>
              <a:rPr lang="en-US" dirty="0"/>
              <a:t>However, none of these transactions follows a set timeframe of movement that could be discerned, which may signify an attempt to hide money movement. This chart also shows movement of large amounts of money from the US, Russia, the Cayman Islands, Columbia and back again through what may be several intermediary entities. Based on this, all seven of these entities are worth further consideration.</a:t>
            </a:r>
          </a:p>
        </p:txBody>
      </p:sp>
      <p:sp>
        <p:nvSpPr>
          <p:cNvPr id="4" name="Slide Number Placeholder 3"/>
          <p:cNvSpPr>
            <a:spLocks noGrp="1"/>
          </p:cNvSpPr>
          <p:nvPr>
            <p:ph type="sldNum" sz="quarter" idx="5"/>
          </p:nvPr>
        </p:nvSpPr>
        <p:spPr/>
        <p:txBody>
          <a:bodyPr/>
          <a:lstStyle/>
          <a:p>
            <a:fld id="{3733D7A2-C585-48BF-BF8C-C21FDC051F77}" type="slidenum">
              <a:rPr lang="en-US" smtClean="0"/>
              <a:t>8</a:t>
            </a:fld>
            <a:endParaRPr lang="en-US" dirty="0"/>
          </a:p>
        </p:txBody>
      </p:sp>
    </p:spTree>
    <p:extLst>
      <p:ext uri="{BB962C8B-B14F-4D97-AF65-F5344CB8AC3E}">
        <p14:creationId xmlns:p14="http://schemas.microsoft.com/office/powerpoint/2010/main" val="4137029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initial analysis of the dataset, the transactions do not follow what would be expected if they were natural transactions according to Benford’s Law. This suggests that the transactions have been manipulated to hide fraud or money laundering. </a:t>
            </a:r>
          </a:p>
          <a:p>
            <a:endParaRPr lang="en-US" dirty="0"/>
          </a:p>
          <a:p>
            <a:r>
              <a:rPr lang="en-US" dirty="0"/>
              <a:t>Deeper analysis of the full dataset revealed that there are multiple outliers in the upper ranges of withdrawals and deposits that deserve further research, as well as the overall count of transactions on an entity basis. </a:t>
            </a:r>
          </a:p>
          <a:p>
            <a:endParaRPr lang="en-US" dirty="0"/>
          </a:p>
          <a:p>
            <a:r>
              <a:rPr lang="en-US" dirty="0"/>
              <a:t>Finally, two specific groups of entities were identified for further analysis to ensure the outliers do show evidence of money laundering, money movement between Nothing Gained to Venture Nothing back to Nothing Gained in one direction and movement back and forth between a group of seven entities based on identical transaction counts that don’t occur over patterned intervals that also includes an outlier for highest deposit amount. </a:t>
            </a:r>
          </a:p>
          <a:p>
            <a:endParaRPr lang="en-US" dirty="0"/>
          </a:p>
          <a:p>
            <a:r>
              <a:rPr lang="en-US" dirty="0"/>
              <a:t>From this analysis, this data set contains clear indicators of money laundering, and further Automated Machine Learning algorithm implementation and improvements on the algorithms based on these findings are recommended for the next steps moving forward.</a:t>
            </a:r>
          </a:p>
        </p:txBody>
      </p:sp>
      <p:sp>
        <p:nvSpPr>
          <p:cNvPr id="4" name="Slide Number Placeholder 3"/>
          <p:cNvSpPr>
            <a:spLocks noGrp="1"/>
          </p:cNvSpPr>
          <p:nvPr>
            <p:ph type="sldNum" sz="quarter" idx="5"/>
          </p:nvPr>
        </p:nvSpPr>
        <p:spPr/>
        <p:txBody>
          <a:bodyPr/>
          <a:lstStyle/>
          <a:p>
            <a:fld id="{3733D7A2-C585-48BF-BF8C-C21FDC051F77}" type="slidenum">
              <a:rPr lang="en-US" smtClean="0"/>
              <a:t>9</a:t>
            </a:fld>
            <a:endParaRPr lang="en-US" dirty="0"/>
          </a:p>
        </p:txBody>
      </p:sp>
    </p:spTree>
    <p:extLst>
      <p:ext uri="{BB962C8B-B14F-4D97-AF65-F5344CB8AC3E}">
        <p14:creationId xmlns:p14="http://schemas.microsoft.com/office/powerpoint/2010/main" val="7343799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43A52079-6997-47B8-B262-4ED5D2EA2D74}" type="datetime1">
              <a:rPr lang="en-US" smtClean="0"/>
              <a:t>11/28/2022</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26000795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11/28/2022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26686537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B83234-995D-4149-8E1E-BC120E9070D5}" type="datetime1">
              <a:rPr lang="en-US" smtClean="0"/>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27120479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B83234-995D-4149-8E1E-BC120E9070D5}" type="datetime1">
              <a:rPr lang="en-US" smtClean="0"/>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43466624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B83234-995D-4149-8E1E-BC120E9070D5}" type="datetime1">
              <a:rPr lang="en-US" smtClean="0"/>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99595673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B83234-995D-4149-8E1E-BC120E9070D5}" type="datetime1">
              <a:rPr lang="en-US" smtClean="0"/>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9739695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B83234-995D-4149-8E1E-BC120E9070D5}" type="datetime1">
              <a:rPr lang="en-US" smtClean="0"/>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79122119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8552405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4962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24428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238998-10EA-455D-8FDC-3EBC7E198582}" type="datetime1">
              <a:rPr lang="en-US" smtClean="0"/>
              <a:t>11/28/2022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957253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811053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11/28/2022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741787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11/28/2022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187471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11E204D7-DE7F-414C-8571-0012DE9EFCDB}" type="datetime1">
              <a:rPr lang="en-US" smtClean="0"/>
              <a:t>11/28/2022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06458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E378FF3-85EA-48E5-8D8C-1DB156807E49}" type="datetime1">
              <a:rPr lang="en-US" smtClean="0"/>
              <a:t>11/28/2022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627828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F94F13-1676-4B68-A383-661B657F6E63}" type="datetime1">
              <a:rPr lang="en-US" smtClean="0"/>
              <a:t>11/28/2022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955120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CB83234-995D-4149-8E1E-BC120E9070D5}" type="datetime1">
              <a:rPr lang="en-US" smtClean="0"/>
              <a:t>11/28/2022</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27154829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6.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2.png"/><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289031" y="4313951"/>
            <a:ext cx="5460235" cy="1745672"/>
          </a:xfrm>
        </p:spPr>
        <p:txBody>
          <a:bodyPr>
            <a:noAutofit/>
          </a:bodyPr>
          <a:lstStyle/>
          <a:p>
            <a:pPr algn="l"/>
            <a:r>
              <a:rPr lang="en-US" dirty="0">
                <a:solidFill>
                  <a:srgbClr val="FFFFFF"/>
                </a:solidFill>
              </a:rPr>
              <a:t>Fraudulent Activity Analysis</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5749266" y="3740577"/>
            <a:ext cx="6283610" cy="2892420"/>
          </a:xfrm>
        </p:spPr>
        <p:txBody>
          <a:bodyPr>
            <a:normAutofit/>
          </a:bodyPr>
          <a:lstStyle/>
          <a:p>
            <a:pPr algn="ctr"/>
            <a:r>
              <a:rPr lang="en-US" sz="2400" dirty="0"/>
              <a:t>Jade Selke</a:t>
            </a:r>
          </a:p>
          <a:p>
            <a:pPr algn="ctr"/>
            <a:endParaRPr lang="en-US" sz="2400" dirty="0"/>
          </a:p>
          <a:p>
            <a:pPr algn="ctr"/>
            <a:r>
              <a:rPr lang="en-US" sz="2400" dirty="0"/>
              <a:t>November 25, 2022</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17F7527-5AC0-479A-B79F-9CF46341049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 name="Rectangle 9">
            <a:extLst>
              <a:ext uri="{FF2B5EF4-FFF2-40B4-BE49-F238E27FC236}">
                <a16:creationId xmlns:a16="http://schemas.microsoft.com/office/drawing/2014/main" id="{EAAC8963-AF89-4FC1-910B-686E223CD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p>
        </p:txBody>
      </p:sp>
      <p:pic>
        <p:nvPicPr>
          <p:cNvPr id="15" name="Picture 11">
            <a:extLst>
              <a:ext uri="{FF2B5EF4-FFF2-40B4-BE49-F238E27FC236}">
                <a16:creationId xmlns:a16="http://schemas.microsoft.com/office/drawing/2014/main" id="{41BDA784-DB63-4168-8CC9-0DA04775B2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E7E067FE-2CFC-3390-6161-A1D7985B92F9}"/>
              </a:ext>
            </a:extLst>
          </p:cNvPr>
          <p:cNvSpPr>
            <a:spLocks noGrp="1"/>
          </p:cNvSpPr>
          <p:nvPr>
            <p:ph type="title"/>
          </p:nvPr>
        </p:nvSpPr>
        <p:spPr>
          <a:xfrm>
            <a:off x="6774495" y="858043"/>
            <a:ext cx="4042732" cy="5012532"/>
          </a:xfrm>
        </p:spPr>
        <p:txBody>
          <a:bodyPr vert="horz" lIns="91440" tIns="45720" rIns="91440" bIns="45720" rtlCol="0" anchor="ctr">
            <a:normAutofit/>
          </a:bodyPr>
          <a:lstStyle/>
          <a:p>
            <a:r>
              <a:rPr lang="en-US" sz="4000" dirty="0">
                <a:solidFill>
                  <a:srgbClr val="FFFFFF"/>
                </a:solidFill>
              </a:rPr>
              <a:t>References</a:t>
            </a:r>
          </a:p>
        </p:txBody>
      </p:sp>
      <p:sp useBgFill="1">
        <p:nvSpPr>
          <p:cNvPr id="14" name="Freeform: Shape 13">
            <a:extLst>
              <a:ext uri="{FF2B5EF4-FFF2-40B4-BE49-F238E27FC236}">
                <a16:creationId xmlns:a16="http://schemas.microsoft.com/office/drawing/2014/main" id="{23A4F197-86BE-42C9-A95B-A488B7683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342791" cy="6858000"/>
          </a:xfrm>
          <a:custGeom>
            <a:avLst/>
            <a:gdLst>
              <a:gd name="connsiteX0" fmla="*/ 6342791 w 6342791"/>
              <a:gd name="connsiteY0" fmla="*/ 0 h 6858000"/>
              <a:gd name="connsiteX1" fmla="*/ 5297762 w 6342791"/>
              <a:gd name="connsiteY1" fmla="*/ 0 h 6858000"/>
              <a:gd name="connsiteX2" fmla="*/ 4654296 w 6342791"/>
              <a:gd name="connsiteY2" fmla="*/ 0 h 6858000"/>
              <a:gd name="connsiteX3" fmla="*/ 4470448 w 6342791"/>
              <a:gd name="connsiteY3" fmla="*/ 0 h 6858000"/>
              <a:gd name="connsiteX4" fmla="*/ 3926162 w 6342791"/>
              <a:gd name="connsiteY4" fmla="*/ 0 h 6858000"/>
              <a:gd name="connsiteX5" fmla="*/ 0 w 6342791"/>
              <a:gd name="connsiteY5" fmla="*/ 0 h 6858000"/>
              <a:gd name="connsiteX6" fmla="*/ 0 w 6342791"/>
              <a:gd name="connsiteY6" fmla="*/ 70650 h 6858000"/>
              <a:gd name="connsiteX7" fmla="*/ 13678 w 6342791"/>
              <a:gd name="connsiteY7" fmla="*/ 155673 h 6858000"/>
              <a:gd name="connsiteX8" fmla="*/ 37547 w 6342791"/>
              <a:gd name="connsiteY8" fmla="*/ 310664 h 6858000"/>
              <a:gd name="connsiteX9" fmla="*/ 60911 w 6342791"/>
              <a:gd name="connsiteY9" fmla="*/ 466340 h 6858000"/>
              <a:gd name="connsiteX10" fmla="*/ 80914 w 6342791"/>
              <a:gd name="connsiteY10" fmla="*/ 622703 h 6858000"/>
              <a:gd name="connsiteX11" fmla="*/ 101085 w 6342791"/>
              <a:gd name="connsiteY11" fmla="*/ 778379 h 6858000"/>
              <a:gd name="connsiteX12" fmla="*/ 119911 w 6342791"/>
              <a:gd name="connsiteY12" fmla="*/ 934742 h 6858000"/>
              <a:gd name="connsiteX13" fmla="*/ 136047 w 6342791"/>
              <a:gd name="connsiteY13" fmla="*/ 1089047 h 6858000"/>
              <a:gd name="connsiteX14" fmla="*/ 151343 w 6342791"/>
              <a:gd name="connsiteY14" fmla="*/ 1245409 h 6858000"/>
              <a:gd name="connsiteX15" fmla="*/ 165295 w 6342791"/>
              <a:gd name="connsiteY15" fmla="*/ 1401086 h 6858000"/>
              <a:gd name="connsiteX16" fmla="*/ 177397 w 6342791"/>
              <a:gd name="connsiteY16" fmla="*/ 1554019 h 6858000"/>
              <a:gd name="connsiteX17" fmla="*/ 189500 w 6342791"/>
              <a:gd name="connsiteY17" fmla="*/ 1709010 h 6858000"/>
              <a:gd name="connsiteX18" fmla="*/ 199585 w 6342791"/>
              <a:gd name="connsiteY18" fmla="*/ 1861943 h 6858000"/>
              <a:gd name="connsiteX19" fmla="*/ 207485 w 6342791"/>
              <a:gd name="connsiteY19" fmla="*/ 2014877 h 6858000"/>
              <a:gd name="connsiteX20" fmla="*/ 215722 w 6342791"/>
              <a:gd name="connsiteY20" fmla="*/ 2167124 h 6858000"/>
              <a:gd name="connsiteX21" fmla="*/ 222613 w 6342791"/>
              <a:gd name="connsiteY21" fmla="*/ 2318000 h 6858000"/>
              <a:gd name="connsiteX22" fmla="*/ 227488 w 6342791"/>
              <a:gd name="connsiteY22" fmla="*/ 2467505 h 6858000"/>
              <a:gd name="connsiteX23" fmla="*/ 231690 w 6342791"/>
              <a:gd name="connsiteY23" fmla="*/ 2617009 h 6858000"/>
              <a:gd name="connsiteX24" fmla="*/ 235724 w 6342791"/>
              <a:gd name="connsiteY24" fmla="*/ 2765142 h 6858000"/>
              <a:gd name="connsiteX25" fmla="*/ 237573 w 6342791"/>
              <a:gd name="connsiteY25" fmla="*/ 2911217 h 6858000"/>
              <a:gd name="connsiteX26" fmla="*/ 239590 w 6342791"/>
              <a:gd name="connsiteY26" fmla="*/ 3057293 h 6858000"/>
              <a:gd name="connsiteX27" fmla="*/ 240599 w 6342791"/>
              <a:gd name="connsiteY27" fmla="*/ 3201311 h 6858000"/>
              <a:gd name="connsiteX28" fmla="*/ 239590 w 6342791"/>
              <a:gd name="connsiteY28" fmla="*/ 3343957 h 6858000"/>
              <a:gd name="connsiteX29" fmla="*/ 239590 w 6342791"/>
              <a:gd name="connsiteY29" fmla="*/ 3485232 h 6858000"/>
              <a:gd name="connsiteX30" fmla="*/ 237573 w 6342791"/>
              <a:gd name="connsiteY30" fmla="*/ 3625135 h 6858000"/>
              <a:gd name="connsiteX31" fmla="*/ 234548 w 6342791"/>
              <a:gd name="connsiteY31" fmla="*/ 3762295 h 6858000"/>
              <a:gd name="connsiteX32" fmla="*/ 231690 w 6342791"/>
              <a:gd name="connsiteY32" fmla="*/ 3898083 h 6858000"/>
              <a:gd name="connsiteX33" fmla="*/ 228496 w 6342791"/>
              <a:gd name="connsiteY33" fmla="*/ 4031129 h 6858000"/>
              <a:gd name="connsiteX34" fmla="*/ 223622 w 6342791"/>
              <a:gd name="connsiteY34" fmla="*/ 4163488 h 6858000"/>
              <a:gd name="connsiteX35" fmla="*/ 218411 w 6342791"/>
              <a:gd name="connsiteY35" fmla="*/ 4293789 h 6858000"/>
              <a:gd name="connsiteX36" fmla="*/ 213705 w 6342791"/>
              <a:gd name="connsiteY36" fmla="*/ 4421348 h 6858000"/>
              <a:gd name="connsiteX37" fmla="*/ 200425 w 6342791"/>
              <a:gd name="connsiteY37" fmla="*/ 4670294 h 6858000"/>
              <a:gd name="connsiteX38" fmla="*/ 186306 w 6342791"/>
              <a:gd name="connsiteY38" fmla="*/ 4908952 h 6858000"/>
              <a:gd name="connsiteX39" fmla="*/ 171514 w 6342791"/>
              <a:gd name="connsiteY39" fmla="*/ 5138009 h 6858000"/>
              <a:gd name="connsiteX40" fmla="*/ 155209 w 6342791"/>
              <a:gd name="connsiteY40" fmla="*/ 5354722 h 6858000"/>
              <a:gd name="connsiteX41" fmla="*/ 138232 w 6342791"/>
              <a:gd name="connsiteY41" fmla="*/ 5561834 h 6858000"/>
              <a:gd name="connsiteX42" fmla="*/ 119911 w 6342791"/>
              <a:gd name="connsiteY42" fmla="*/ 5753858 h 6858000"/>
              <a:gd name="connsiteX43" fmla="*/ 101925 w 6342791"/>
              <a:gd name="connsiteY43" fmla="*/ 5934223 h 6858000"/>
              <a:gd name="connsiteX44" fmla="*/ 83940 w 6342791"/>
              <a:gd name="connsiteY44" fmla="*/ 6100187 h 6858000"/>
              <a:gd name="connsiteX45" fmla="*/ 66963 w 6342791"/>
              <a:gd name="connsiteY45" fmla="*/ 6252434 h 6858000"/>
              <a:gd name="connsiteX46" fmla="*/ 50826 w 6342791"/>
              <a:gd name="connsiteY46" fmla="*/ 6387537 h 6858000"/>
              <a:gd name="connsiteX47" fmla="*/ 35530 w 6342791"/>
              <a:gd name="connsiteY47" fmla="*/ 6509609 h 6858000"/>
              <a:gd name="connsiteX48" fmla="*/ 22755 w 6342791"/>
              <a:gd name="connsiteY48" fmla="*/ 6612479 h 6858000"/>
              <a:gd name="connsiteX49" fmla="*/ 10653 w 6342791"/>
              <a:gd name="connsiteY49" fmla="*/ 6698890 h 6858000"/>
              <a:gd name="connsiteX50" fmla="*/ 0 w 6342791"/>
              <a:gd name="connsiteY50" fmla="*/ 6771890 h 6858000"/>
              <a:gd name="connsiteX51" fmla="*/ 0 w 6342791"/>
              <a:gd name="connsiteY51" fmla="*/ 6858000 h 6858000"/>
              <a:gd name="connsiteX52" fmla="*/ 3926162 w 6342791"/>
              <a:gd name="connsiteY52" fmla="*/ 6858000 h 6858000"/>
              <a:gd name="connsiteX53" fmla="*/ 4470448 w 6342791"/>
              <a:gd name="connsiteY53" fmla="*/ 6858000 h 6858000"/>
              <a:gd name="connsiteX54" fmla="*/ 4654296 w 6342791"/>
              <a:gd name="connsiteY54" fmla="*/ 6858000 h 6858000"/>
              <a:gd name="connsiteX55" fmla="*/ 5297762 w 6342791"/>
              <a:gd name="connsiteY55" fmla="*/ 6858000 h 6858000"/>
              <a:gd name="connsiteX56" fmla="*/ 6342791 w 6342791"/>
              <a:gd name="connsiteY5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6342791" h="6858000">
                <a:moveTo>
                  <a:pt x="6342791" y="0"/>
                </a:moveTo>
                <a:lnTo>
                  <a:pt x="5297762" y="0"/>
                </a:lnTo>
                <a:lnTo>
                  <a:pt x="4654296" y="0"/>
                </a:lnTo>
                <a:lnTo>
                  <a:pt x="4470448" y="0"/>
                </a:lnTo>
                <a:lnTo>
                  <a:pt x="3926162" y="0"/>
                </a:lnTo>
                <a:lnTo>
                  <a:pt x="0" y="0"/>
                </a:lnTo>
                <a:lnTo>
                  <a:pt x="0" y="70650"/>
                </a:lnTo>
                <a:lnTo>
                  <a:pt x="13678" y="155673"/>
                </a:lnTo>
                <a:lnTo>
                  <a:pt x="37547" y="310664"/>
                </a:lnTo>
                <a:lnTo>
                  <a:pt x="60911" y="466340"/>
                </a:lnTo>
                <a:lnTo>
                  <a:pt x="80914" y="622703"/>
                </a:lnTo>
                <a:lnTo>
                  <a:pt x="101085" y="778379"/>
                </a:lnTo>
                <a:lnTo>
                  <a:pt x="119911" y="934742"/>
                </a:lnTo>
                <a:lnTo>
                  <a:pt x="136047" y="1089047"/>
                </a:lnTo>
                <a:lnTo>
                  <a:pt x="151343" y="1245409"/>
                </a:lnTo>
                <a:lnTo>
                  <a:pt x="165295" y="1401086"/>
                </a:lnTo>
                <a:lnTo>
                  <a:pt x="177397" y="1554019"/>
                </a:lnTo>
                <a:lnTo>
                  <a:pt x="189500" y="1709010"/>
                </a:lnTo>
                <a:lnTo>
                  <a:pt x="199585" y="1861943"/>
                </a:lnTo>
                <a:lnTo>
                  <a:pt x="207485" y="2014877"/>
                </a:lnTo>
                <a:lnTo>
                  <a:pt x="215722" y="2167124"/>
                </a:lnTo>
                <a:lnTo>
                  <a:pt x="222613" y="2318000"/>
                </a:lnTo>
                <a:lnTo>
                  <a:pt x="227488" y="2467505"/>
                </a:lnTo>
                <a:lnTo>
                  <a:pt x="231690" y="2617009"/>
                </a:lnTo>
                <a:lnTo>
                  <a:pt x="235724" y="2765142"/>
                </a:lnTo>
                <a:lnTo>
                  <a:pt x="237573" y="2911217"/>
                </a:lnTo>
                <a:lnTo>
                  <a:pt x="239590" y="3057293"/>
                </a:lnTo>
                <a:lnTo>
                  <a:pt x="240599" y="3201311"/>
                </a:lnTo>
                <a:lnTo>
                  <a:pt x="239590" y="3343957"/>
                </a:lnTo>
                <a:lnTo>
                  <a:pt x="239590" y="3485232"/>
                </a:lnTo>
                <a:lnTo>
                  <a:pt x="237573" y="3625135"/>
                </a:lnTo>
                <a:lnTo>
                  <a:pt x="234548" y="3762295"/>
                </a:lnTo>
                <a:lnTo>
                  <a:pt x="231690" y="3898083"/>
                </a:lnTo>
                <a:lnTo>
                  <a:pt x="228496" y="4031129"/>
                </a:lnTo>
                <a:lnTo>
                  <a:pt x="223622" y="4163488"/>
                </a:lnTo>
                <a:lnTo>
                  <a:pt x="218411" y="4293789"/>
                </a:lnTo>
                <a:lnTo>
                  <a:pt x="213705" y="4421348"/>
                </a:lnTo>
                <a:lnTo>
                  <a:pt x="200425" y="4670294"/>
                </a:lnTo>
                <a:lnTo>
                  <a:pt x="186306" y="4908952"/>
                </a:lnTo>
                <a:lnTo>
                  <a:pt x="171514" y="5138009"/>
                </a:lnTo>
                <a:lnTo>
                  <a:pt x="155209" y="5354722"/>
                </a:lnTo>
                <a:lnTo>
                  <a:pt x="138232" y="5561834"/>
                </a:lnTo>
                <a:lnTo>
                  <a:pt x="119911" y="5753858"/>
                </a:lnTo>
                <a:lnTo>
                  <a:pt x="101925" y="5934223"/>
                </a:lnTo>
                <a:lnTo>
                  <a:pt x="83940" y="6100187"/>
                </a:lnTo>
                <a:lnTo>
                  <a:pt x="66963" y="6252434"/>
                </a:lnTo>
                <a:lnTo>
                  <a:pt x="50826" y="6387537"/>
                </a:lnTo>
                <a:lnTo>
                  <a:pt x="35530" y="6509609"/>
                </a:lnTo>
                <a:lnTo>
                  <a:pt x="22755" y="6612479"/>
                </a:lnTo>
                <a:lnTo>
                  <a:pt x="10653" y="6698890"/>
                </a:lnTo>
                <a:lnTo>
                  <a:pt x="0" y="6771890"/>
                </a:lnTo>
                <a:lnTo>
                  <a:pt x="0" y="6858000"/>
                </a:lnTo>
                <a:lnTo>
                  <a:pt x="3926162" y="6858000"/>
                </a:lnTo>
                <a:lnTo>
                  <a:pt x="4470448" y="6858000"/>
                </a:lnTo>
                <a:lnTo>
                  <a:pt x="4654296" y="6858000"/>
                </a:lnTo>
                <a:lnTo>
                  <a:pt x="5297762" y="6858000"/>
                </a:lnTo>
                <a:lnTo>
                  <a:pt x="6342791"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17" name="TextBox 2">
            <a:extLst>
              <a:ext uri="{FF2B5EF4-FFF2-40B4-BE49-F238E27FC236}">
                <a16:creationId xmlns:a16="http://schemas.microsoft.com/office/drawing/2014/main" id="{19FDB055-7367-E6DE-A9DD-A469B4D35720}"/>
              </a:ext>
            </a:extLst>
          </p:cNvPr>
          <p:cNvGraphicFramePr/>
          <p:nvPr/>
        </p:nvGraphicFramePr>
        <p:xfrm>
          <a:off x="685802" y="858043"/>
          <a:ext cx="4749752" cy="49331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34738104"/>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5F65CD9-825D-44BD-8681-D42D260D4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B2F64C47-BE0B-4DA4-A62F-C6922DD208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
            <a:ext cx="4125976" cy="6858002"/>
          </a:xfrm>
          <a:custGeom>
            <a:avLst/>
            <a:gdLst>
              <a:gd name="connsiteX0" fmla="*/ 4125976 w 4125976"/>
              <a:gd name="connsiteY0" fmla="*/ 0 h 6858002"/>
              <a:gd name="connsiteX1" fmla="*/ 1300393 w 4125976"/>
              <a:gd name="connsiteY1" fmla="*/ 0 h 6858002"/>
              <a:gd name="connsiteX2" fmla="*/ 1300393 w 4125976"/>
              <a:gd name="connsiteY2" fmla="*/ 2 h 6858002"/>
              <a:gd name="connsiteX3" fmla="*/ 1155520 w 4125976"/>
              <a:gd name="connsiteY3" fmla="*/ 2 h 6858002"/>
              <a:gd name="connsiteX4" fmla="*/ 1074856 w 4125976"/>
              <a:gd name="connsiteY4" fmla="*/ 88573 h 6858002"/>
              <a:gd name="connsiteX5" fmla="*/ 0 w 4125976"/>
              <a:gd name="connsiteY5" fmla="*/ 3396600 h 6858002"/>
              <a:gd name="connsiteX6" fmla="*/ 1222540 w 4125976"/>
              <a:gd name="connsiteY6" fmla="*/ 6858002 h 6858002"/>
              <a:gd name="connsiteX7" fmla="*/ 4125598 w 4125976"/>
              <a:gd name="connsiteY7" fmla="*/ 6858002 h 6858002"/>
              <a:gd name="connsiteX8" fmla="*/ 4125976 w 4125976"/>
              <a:gd name="connsiteY8" fmla="*/ 6857600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25976" h="6858002">
                <a:moveTo>
                  <a:pt x="4125976" y="0"/>
                </a:moveTo>
                <a:lnTo>
                  <a:pt x="1300393" y="0"/>
                </a:lnTo>
                <a:lnTo>
                  <a:pt x="1300393" y="2"/>
                </a:lnTo>
                <a:lnTo>
                  <a:pt x="1155520" y="2"/>
                </a:lnTo>
                <a:lnTo>
                  <a:pt x="1074856" y="88573"/>
                </a:lnTo>
                <a:cubicBezTo>
                  <a:pt x="422987" y="841260"/>
                  <a:pt x="0" y="2042663"/>
                  <a:pt x="0" y="3396600"/>
                </a:cubicBezTo>
                <a:cubicBezTo>
                  <a:pt x="0" y="4846647"/>
                  <a:pt x="488259" y="6121285"/>
                  <a:pt x="1222540" y="6858002"/>
                </a:cubicBezTo>
                <a:cubicBezTo>
                  <a:pt x="4125598" y="6858002"/>
                  <a:pt x="4125598" y="6858002"/>
                  <a:pt x="4125598" y="6858002"/>
                </a:cubicBezTo>
                <a:lnTo>
                  <a:pt x="4125976" y="6857600"/>
                </a:lnTo>
                <a:close/>
              </a:path>
            </a:pathLst>
          </a:custGeom>
          <a:blipFill dpi="0" rotWithShape="1">
            <a:blip r:embed="rId3"/>
            <a:srcRect/>
            <a:tile tx="0" ty="0" sx="100000" sy="100000" flip="none" algn="tl"/>
          </a:blipFill>
          <a:ln>
            <a:noFill/>
          </a:ln>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685801" y="643466"/>
            <a:ext cx="2590799" cy="4995333"/>
          </a:xfrm>
        </p:spPr>
        <p:txBody>
          <a:bodyPr vert="horz" lIns="91440" tIns="45720" rIns="91440" bIns="45720" rtlCol="0">
            <a:normAutofit/>
          </a:bodyPr>
          <a:lstStyle/>
          <a:p>
            <a:r>
              <a:rPr lang="en-US">
                <a:solidFill>
                  <a:srgbClr val="FFFFFF"/>
                </a:solidFill>
              </a:rPr>
              <a:t>Goals</a:t>
            </a:r>
          </a:p>
        </p:txBody>
      </p:sp>
      <p:graphicFrame>
        <p:nvGraphicFramePr>
          <p:cNvPr id="8" name="TextBox 5">
            <a:extLst>
              <a:ext uri="{FF2B5EF4-FFF2-40B4-BE49-F238E27FC236}">
                <a16:creationId xmlns:a16="http://schemas.microsoft.com/office/drawing/2014/main" id="{5930D68F-1480-F85E-7FC4-07146639983A}"/>
              </a:ext>
            </a:extLst>
          </p:cNvPr>
          <p:cNvGraphicFramePr/>
          <p:nvPr>
            <p:extLst>
              <p:ext uri="{D42A27DB-BD31-4B8C-83A1-F6EECF244321}">
                <p14:modId xmlns:p14="http://schemas.microsoft.com/office/powerpoint/2010/main" val="2713254396"/>
              </p:ext>
            </p:extLst>
          </p:nvPr>
        </p:nvGraphicFramePr>
        <p:xfrm>
          <a:off x="4808601" y="901700"/>
          <a:ext cx="6545199" cy="482018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2441712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864B8-AC50-770D-30E8-327EAD756DC7}"/>
              </a:ext>
            </a:extLst>
          </p:cNvPr>
          <p:cNvSpPr>
            <a:spLocks noGrp="1"/>
          </p:cNvSpPr>
          <p:nvPr>
            <p:ph type="title"/>
          </p:nvPr>
        </p:nvSpPr>
        <p:spPr/>
        <p:txBody>
          <a:bodyPr/>
          <a:lstStyle/>
          <a:p>
            <a:r>
              <a:rPr lang="en-US" dirty="0"/>
              <a:t>Dataset Overview and Benford’s Law</a:t>
            </a:r>
          </a:p>
        </p:txBody>
      </p:sp>
      <p:graphicFrame>
        <p:nvGraphicFramePr>
          <p:cNvPr id="5" name="Table 4">
            <a:extLst>
              <a:ext uri="{FF2B5EF4-FFF2-40B4-BE49-F238E27FC236}">
                <a16:creationId xmlns:a16="http://schemas.microsoft.com/office/drawing/2014/main" id="{C8B88672-DB43-952B-D8AF-64CE472FF61F}"/>
              </a:ext>
            </a:extLst>
          </p:cNvPr>
          <p:cNvGraphicFramePr>
            <a:graphicFrameLocks noGrp="1"/>
          </p:cNvGraphicFramePr>
          <p:nvPr>
            <p:extLst>
              <p:ext uri="{D42A27DB-BD31-4B8C-83A1-F6EECF244321}">
                <p14:modId xmlns:p14="http://schemas.microsoft.com/office/powerpoint/2010/main" val="2019403518"/>
              </p:ext>
            </p:extLst>
          </p:nvPr>
        </p:nvGraphicFramePr>
        <p:xfrm>
          <a:off x="685800" y="2118207"/>
          <a:ext cx="5410200" cy="3965964"/>
        </p:xfrm>
        <a:graphic>
          <a:graphicData uri="http://schemas.openxmlformats.org/drawingml/2006/table">
            <a:tbl>
              <a:tblPr>
                <a:tableStyleId>{B301B821-A1FF-4177-AEE7-76D212191A09}</a:tableStyleId>
              </a:tblPr>
              <a:tblGrid>
                <a:gridCol w="1597897">
                  <a:extLst>
                    <a:ext uri="{9D8B030D-6E8A-4147-A177-3AD203B41FA5}">
                      <a16:colId xmlns:a16="http://schemas.microsoft.com/office/drawing/2014/main" val="3461148768"/>
                    </a:ext>
                  </a:extLst>
                </a:gridCol>
                <a:gridCol w="1107203">
                  <a:extLst>
                    <a:ext uri="{9D8B030D-6E8A-4147-A177-3AD203B41FA5}">
                      <a16:colId xmlns:a16="http://schemas.microsoft.com/office/drawing/2014/main" val="581756919"/>
                    </a:ext>
                  </a:extLst>
                </a:gridCol>
                <a:gridCol w="1597897">
                  <a:extLst>
                    <a:ext uri="{9D8B030D-6E8A-4147-A177-3AD203B41FA5}">
                      <a16:colId xmlns:a16="http://schemas.microsoft.com/office/drawing/2014/main" val="3104597888"/>
                    </a:ext>
                  </a:extLst>
                </a:gridCol>
                <a:gridCol w="1107203">
                  <a:extLst>
                    <a:ext uri="{9D8B030D-6E8A-4147-A177-3AD203B41FA5}">
                      <a16:colId xmlns:a16="http://schemas.microsoft.com/office/drawing/2014/main" val="2000823625"/>
                    </a:ext>
                  </a:extLst>
                </a:gridCol>
              </a:tblGrid>
              <a:tr h="375159">
                <a:tc gridSpan="4">
                  <a:txBody>
                    <a:bodyPr/>
                    <a:lstStyle/>
                    <a:p>
                      <a:pPr algn="ctr" fontAlgn="b"/>
                      <a:r>
                        <a:rPr lang="en-US" sz="1400" b="1" u="none" strike="noStrike" dirty="0">
                          <a:effectLst/>
                        </a:rPr>
                        <a:t>Summary Data</a:t>
                      </a:r>
                      <a:endParaRPr lang="en-US" sz="1400" b="1"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tcPr>
                </a:tc>
                <a:tc hMerge="1">
                  <a:txBody>
                    <a:bodyPr/>
                    <a:lstStyle/>
                    <a:p>
                      <a:pPr algn="l" fontAlgn="b"/>
                      <a:endParaRPr lang="en-US" sz="1400" b="1" i="0" u="none" strike="noStrike" dirty="0">
                        <a:solidFill>
                          <a:srgbClr val="000000"/>
                        </a:solidFill>
                        <a:effectLst/>
                        <a:latin typeface="Calibri" panose="020F0502020204030204" pitchFamily="34" charset="0"/>
                      </a:endParaRPr>
                    </a:p>
                  </a:txBody>
                  <a:tcPr marL="9525" marR="9525" marT="9525" marB="0" anchor="ctr">
                    <a:lnT w="3810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tcPr>
                </a:tc>
                <a:tc hMerge="1">
                  <a:txBody>
                    <a:bodyPr/>
                    <a:lstStyle/>
                    <a:p>
                      <a:pPr algn="l" fontAlgn="b"/>
                      <a:endParaRPr lang="en-US" sz="1400" b="1" i="0" u="none" strike="noStrike">
                        <a:solidFill>
                          <a:srgbClr val="000000"/>
                        </a:solidFill>
                        <a:effectLst/>
                        <a:latin typeface="Calibri" panose="020F0502020204030204" pitchFamily="34" charset="0"/>
                      </a:endParaRPr>
                    </a:p>
                  </a:txBody>
                  <a:tcPr marL="9525" marR="9525" marT="9525" marB="0" anchor="ctr">
                    <a:lnT w="3810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tcPr>
                </a:tc>
                <a:tc hMerge="1">
                  <a:txBody>
                    <a:bodyPr/>
                    <a:lstStyle/>
                    <a:p>
                      <a:pPr algn="l" fontAlgn="b"/>
                      <a:endParaRPr lang="en-US" sz="1400" b="1" i="0" u="none" strike="noStrike" dirty="0">
                        <a:solidFill>
                          <a:srgbClr val="000000"/>
                        </a:solidFill>
                        <a:effectLst/>
                        <a:latin typeface="Calibri" panose="020F0502020204030204" pitchFamily="34" charset="0"/>
                      </a:endParaRPr>
                    </a:p>
                  </a:txBody>
                  <a:tcPr marL="9525" marR="9525" marT="9525" marB="0" anchor="ctr">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1936443442"/>
                  </a:ext>
                </a:extLst>
              </a:tr>
              <a:tr h="357294">
                <a:tc gridSpan="2">
                  <a:txBody>
                    <a:bodyPr/>
                    <a:lstStyle/>
                    <a:p>
                      <a:pPr algn="ctr" fontAlgn="b"/>
                      <a:r>
                        <a:rPr lang="en-US" sz="1400" b="1" u="none" strike="noStrike" dirty="0">
                          <a:effectLst/>
                        </a:rPr>
                        <a:t>Credits</a:t>
                      </a:r>
                      <a:endParaRPr lang="en-US" sz="1400" b="1" i="1"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tcPr>
                </a:tc>
                <a:tc hMerge="1">
                  <a:txBody>
                    <a:bodyPr/>
                    <a:lstStyle/>
                    <a:p>
                      <a:pPr algn="r" fontAlgn="b"/>
                      <a:r>
                        <a:rPr lang="en-US" sz="1400" b="1" u="none" strike="noStrike" dirty="0">
                          <a:effectLst/>
                        </a:rPr>
                        <a:t> </a:t>
                      </a:r>
                      <a:endParaRPr lang="en-US" sz="1400" b="1" i="1" u="none" strike="noStrike" dirty="0">
                        <a:solidFill>
                          <a:srgbClr val="000000"/>
                        </a:solidFill>
                        <a:effectLst/>
                        <a:latin typeface="Calibri" panose="020F0502020204030204" pitchFamily="34" charset="0"/>
                      </a:endParaRPr>
                    </a:p>
                  </a:txBody>
                  <a:tcPr marL="9525" marR="9525" marT="9525" marB="0" anchor="ctr">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tcPr>
                </a:tc>
                <a:tc gridSpan="2">
                  <a:txBody>
                    <a:bodyPr/>
                    <a:lstStyle/>
                    <a:p>
                      <a:pPr algn="ctr" fontAlgn="b"/>
                      <a:r>
                        <a:rPr lang="en-US" sz="1400" b="1" u="none" strike="noStrike" dirty="0">
                          <a:effectLst/>
                        </a:rPr>
                        <a:t>Debits</a:t>
                      </a:r>
                    </a:p>
                  </a:txBody>
                  <a:tcPr marL="9525" marR="9525" marT="9525" marB="0" anchor="ct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tcPr>
                </a:tc>
                <a:tc hMerge="1">
                  <a:txBody>
                    <a:bodyPr/>
                    <a:lstStyle/>
                    <a:p>
                      <a:pPr algn="ctr" fontAlgn="b"/>
                      <a:r>
                        <a:rPr lang="en-US" sz="1400" b="1" u="none" strike="noStrike" dirty="0">
                          <a:effectLst/>
                        </a:rPr>
                        <a:t> </a:t>
                      </a:r>
                      <a:endParaRPr lang="en-US" sz="1400" b="1" i="1" u="none" strike="noStrike" dirty="0">
                        <a:solidFill>
                          <a:srgbClr val="000000"/>
                        </a:solidFill>
                        <a:effectLst/>
                        <a:latin typeface="Calibri" panose="020F0502020204030204" pitchFamily="34" charset="0"/>
                      </a:endParaRPr>
                    </a:p>
                  </a:txBody>
                  <a:tcPr marL="9525" marR="9525" marT="9525" marB="0" anchor="ctr">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tcPr>
                </a:tc>
                <a:extLst>
                  <a:ext uri="{0D108BD9-81ED-4DB2-BD59-A6C34878D82A}">
                    <a16:rowId xmlns:a16="http://schemas.microsoft.com/office/drawing/2014/main" val="3927114557"/>
                  </a:ext>
                </a:extLst>
              </a:tr>
              <a:tr h="357294">
                <a:tc>
                  <a:txBody>
                    <a:bodyPr/>
                    <a:lstStyle/>
                    <a:p>
                      <a:pPr algn="r" fontAlgn="b"/>
                      <a:r>
                        <a:rPr lang="en-US" sz="1400" u="none" strike="noStrike" dirty="0">
                          <a:effectLst/>
                        </a:rPr>
                        <a:t>Mean</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105,680.47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Mean</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104,993.99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1881942983"/>
                  </a:ext>
                </a:extLst>
              </a:tr>
              <a:tr h="357294">
                <a:tc>
                  <a:txBody>
                    <a:bodyPr/>
                    <a:lstStyle/>
                    <a:p>
                      <a:pPr algn="r" fontAlgn="b"/>
                      <a:r>
                        <a:rPr lang="en-US" sz="1400" u="none" strike="noStrike" dirty="0">
                          <a:effectLst/>
                        </a:rPr>
                        <a:t>Median</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83,700.00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Median</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85,263.00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4128110799"/>
                  </a:ext>
                </a:extLst>
              </a:tr>
              <a:tr h="357294">
                <a:tc>
                  <a:txBody>
                    <a:bodyPr/>
                    <a:lstStyle/>
                    <a:p>
                      <a:pPr algn="r" fontAlgn="b"/>
                      <a:r>
                        <a:rPr lang="en-US" sz="1400" u="none" strike="noStrike" dirty="0">
                          <a:effectLst/>
                        </a:rPr>
                        <a:t>Mode</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30,300.00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Mode</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88,945.50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3976047279"/>
                  </a:ext>
                </a:extLst>
              </a:tr>
              <a:tr h="357294">
                <a:tc>
                  <a:txBody>
                    <a:bodyPr/>
                    <a:lstStyle/>
                    <a:p>
                      <a:pPr algn="r" fontAlgn="b"/>
                      <a:r>
                        <a:rPr lang="en-US" sz="1400" u="none" strike="noStrike" dirty="0">
                          <a:effectLst/>
                        </a:rPr>
                        <a:t>Standard Deviation</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86,604.71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Standard Deviation</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85,268.18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330275227"/>
                  </a:ext>
                </a:extLst>
              </a:tr>
              <a:tr h="357294">
                <a:tc>
                  <a:txBody>
                    <a:bodyPr/>
                    <a:lstStyle/>
                    <a:p>
                      <a:pPr algn="r" fontAlgn="b"/>
                      <a:r>
                        <a:rPr lang="en-US" sz="1400" u="none" strike="noStrike" dirty="0">
                          <a:effectLst/>
                        </a:rPr>
                        <a:t>Kurtosis</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1.96</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Kurtosis</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2.41</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1235789530"/>
                  </a:ext>
                </a:extLst>
              </a:tr>
              <a:tr h="357294">
                <a:tc>
                  <a:txBody>
                    <a:bodyPr/>
                    <a:lstStyle/>
                    <a:p>
                      <a:pPr algn="r" fontAlgn="b"/>
                      <a:r>
                        <a:rPr lang="en-US" sz="1400" u="none" strike="noStrike" dirty="0">
                          <a:effectLst/>
                        </a:rPr>
                        <a:t>Range</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380,200.00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Range</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429,396.50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4202780940"/>
                  </a:ext>
                </a:extLst>
              </a:tr>
              <a:tr h="357294">
                <a:tc>
                  <a:txBody>
                    <a:bodyPr/>
                    <a:lstStyle/>
                    <a:p>
                      <a:pPr algn="r" fontAlgn="b"/>
                      <a:r>
                        <a:rPr lang="en-US" sz="1400" u="none" strike="noStrike" dirty="0">
                          <a:effectLst/>
                        </a:rPr>
                        <a:t>Minimum</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9,100.00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Minimum</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8,963.50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2574030663"/>
                  </a:ext>
                </a:extLst>
              </a:tr>
              <a:tr h="357294">
                <a:tc>
                  <a:txBody>
                    <a:bodyPr/>
                    <a:lstStyle/>
                    <a:p>
                      <a:pPr algn="r" fontAlgn="b"/>
                      <a:r>
                        <a:rPr lang="en-US" sz="1400" u="none" strike="noStrike" dirty="0">
                          <a:effectLst/>
                        </a:rPr>
                        <a:t>Maximum</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389,300.00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Maximum</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 $  438,360.00 </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2163840769"/>
                  </a:ext>
                </a:extLst>
              </a:tr>
              <a:tr h="375159">
                <a:tc>
                  <a:txBody>
                    <a:bodyPr/>
                    <a:lstStyle/>
                    <a:p>
                      <a:pPr algn="r" fontAlgn="b"/>
                      <a:r>
                        <a:rPr lang="en-US" sz="1400" u="none" strike="noStrike" dirty="0">
                          <a:effectLst/>
                        </a:rPr>
                        <a:t>Count</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3,840</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Count</a:t>
                      </a:r>
                      <a:endParaRPr lang="en-US" sz="1400" b="0" i="0" u="none" strike="noStrike" dirty="0">
                        <a:solidFill>
                          <a:srgbClr val="000000"/>
                        </a:solidFill>
                        <a:effectLst/>
                        <a:latin typeface="Calibri" panose="020F0502020204030204" pitchFamily="34" charset="0"/>
                      </a:endParaRPr>
                    </a:p>
                  </a:txBody>
                  <a:tcPr marL="9525" marR="9525" marT="9525" marB="0" anchor="ctr">
                    <a:lnL w="381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tcPr>
                </a:tc>
                <a:tc>
                  <a:txBody>
                    <a:bodyPr/>
                    <a:lstStyle/>
                    <a:p>
                      <a:pPr algn="r" fontAlgn="b"/>
                      <a:r>
                        <a:rPr lang="en-US" sz="1400" u="none" strike="noStrike" dirty="0">
                          <a:effectLst/>
                        </a:rPr>
                        <a:t>6,160</a:t>
                      </a:r>
                      <a:endParaRPr lang="en-US" sz="14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136101478"/>
                  </a:ext>
                </a:extLst>
              </a:tr>
            </a:tbl>
          </a:graphicData>
        </a:graphic>
      </p:graphicFrame>
      <p:graphicFrame>
        <p:nvGraphicFramePr>
          <p:cNvPr id="8" name="Chart 7">
            <a:extLst>
              <a:ext uri="{FF2B5EF4-FFF2-40B4-BE49-F238E27FC236}">
                <a16:creationId xmlns:a16="http://schemas.microsoft.com/office/drawing/2014/main" id="{A879547E-09C9-6B24-7544-684F592EE9F0}"/>
              </a:ext>
            </a:extLst>
          </p:cNvPr>
          <p:cNvGraphicFramePr>
            <a:graphicFrameLocks/>
          </p:cNvGraphicFramePr>
          <p:nvPr>
            <p:extLst>
              <p:ext uri="{D42A27DB-BD31-4B8C-83A1-F6EECF244321}">
                <p14:modId xmlns:p14="http://schemas.microsoft.com/office/powerpoint/2010/main" val="3490233115"/>
              </p:ext>
            </p:extLst>
          </p:nvPr>
        </p:nvGraphicFramePr>
        <p:xfrm>
          <a:off x="6395028" y="2065867"/>
          <a:ext cx="5410200" cy="401830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51329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AF6706C-CF07-43A1-BCC4-CBA5D33820D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E9E21785-AD2B-1D2D-EDD1-3B635BD4E541}"/>
              </a:ext>
            </a:extLst>
          </p:cNvPr>
          <p:cNvSpPr>
            <a:spLocks noGrp="1"/>
          </p:cNvSpPr>
          <p:nvPr>
            <p:ph type="title"/>
          </p:nvPr>
        </p:nvSpPr>
        <p:spPr>
          <a:xfrm>
            <a:off x="1030816" y="5776702"/>
            <a:ext cx="10127192" cy="688815"/>
          </a:xfrm>
        </p:spPr>
        <p:txBody>
          <a:bodyPr vert="horz" lIns="91440" tIns="45720" rIns="91440" bIns="45720" rtlCol="0" anchor="b">
            <a:normAutofit fontScale="90000"/>
          </a:bodyPr>
          <a:lstStyle/>
          <a:p>
            <a:pPr algn="r"/>
            <a:r>
              <a:rPr lang="en-US" sz="4000" dirty="0"/>
              <a:t>Dataset Transaction Amount Analysis</a:t>
            </a:r>
          </a:p>
        </p:txBody>
      </p:sp>
      <p:pic>
        <p:nvPicPr>
          <p:cNvPr id="4" name="Picture 3" descr="A picture containing diagram&#10;&#10;Description automatically generated">
            <a:extLst>
              <a:ext uri="{FF2B5EF4-FFF2-40B4-BE49-F238E27FC236}">
                <a16:creationId xmlns:a16="http://schemas.microsoft.com/office/drawing/2014/main" id="{2922FFB6-2EE4-53D6-9BEB-77723B09F46F}"/>
              </a:ext>
            </a:extLst>
          </p:cNvPr>
          <p:cNvPicPr>
            <a:picLocks noChangeAspect="1"/>
          </p:cNvPicPr>
          <p:nvPr/>
        </p:nvPicPr>
        <p:blipFill>
          <a:blip r:embed="rId5"/>
          <a:stretch>
            <a:fillRect/>
          </a:stretch>
        </p:blipFill>
        <p:spPr>
          <a:xfrm>
            <a:off x="1030816" y="204645"/>
            <a:ext cx="10127192" cy="5367412"/>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297059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AF6706C-CF07-43A1-BCC4-CBA5D33820D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BDA6D6B1-BA1A-2C9A-C261-A4D58A5C3155}"/>
              </a:ext>
            </a:extLst>
          </p:cNvPr>
          <p:cNvSpPr>
            <a:spLocks noGrp="1"/>
          </p:cNvSpPr>
          <p:nvPr>
            <p:ph type="title"/>
          </p:nvPr>
        </p:nvSpPr>
        <p:spPr>
          <a:xfrm>
            <a:off x="1866306" y="5479345"/>
            <a:ext cx="10127192" cy="931341"/>
          </a:xfrm>
        </p:spPr>
        <p:txBody>
          <a:bodyPr vert="horz" lIns="91440" tIns="45720" rIns="91440" bIns="45720" rtlCol="0" anchor="b">
            <a:normAutofit/>
          </a:bodyPr>
          <a:lstStyle/>
          <a:p>
            <a:pPr algn="r"/>
            <a:r>
              <a:rPr lang="en-US" sz="4000" dirty="0"/>
              <a:t>Data Transaction Count Analysis</a:t>
            </a:r>
          </a:p>
        </p:txBody>
      </p:sp>
      <p:pic>
        <p:nvPicPr>
          <p:cNvPr id="4" name="Picture 3" descr="Chart&#10;&#10;Description automatically generated">
            <a:extLst>
              <a:ext uri="{FF2B5EF4-FFF2-40B4-BE49-F238E27FC236}">
                <a16:creationId xmlns:a16="http://schemas.microsoft.com/office/drawing/2014/main" id="{B8E37A4D-EE2E-CDC1-421B-318DB3C83B18}"/>
              </a:ext>
            </a:extLst>
          </p:cNvPr>
          <p:cNvPicPr>
            <a:picLocks noChangeAspect="1"/>
          </p:cNvPicPr>
          <p:nvPr/>
        </p:nvPicPr>
        <p:blipFill>
          <a:blip r:embed="rId5"/>
          <a:stretch>
            <a:fillRect/>
          </a:stretch>
        </p:blipFill>
        <p:spPr>
          <a:xfrm>
            <a:off x="198502" y="728644"/>
            <a:ext cx="11794996" cy="4305174"/>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210262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117" name="Picture 114">
            <a:extLst>
              <a:ext uri="{FF2B5EF4-FFF2-40B4-BE49-F238E27FC236}">
                <a16:creationId xmlns:a16="http://schemas.microsoft.com/office/drawing/2014/main" id="{6AF6706C-CF07-43A1-BCC4-CBA5D33820D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 name="TextBox 3">
            <a:extLst>
              <a:ext uri="{FF2B5EF4-FFF2-40B4-BE49-F238E27FC236}">
                <a16:creationId xmlns:a16="http://schemas.microsoft.com/office/drawing/2014/main" id="{CE1BA291-0DC8-909D-422E-202515B58BC2}"/>
              </a:ext>
            </a:extLst>
          </p:cNvPr>
          <p:cNvSpPr txBox="1"/>
          <p:nvPr/>
        </p:nvSpPr>
        <p:spPr>
          <a:xfrm>
            <a:off x="649337" y="292882"/>
            <a:ext cx="10903565" cy="741591"/>
          </a:xfrm>
          <a:prstGeom prst="rect">
            <a:avLst/>
          </a:prstGeom>
        </p:spPr>
        <p:txBody>
          <a:bodyPr vert="horz" lIns="91440" tIns="45720" rIns="91440" bIns="45720" rtlCol="0" anchor="b">
            <a:normAutofit fontScale="70000" lnSpcReduction="20000"/>
          </a:bodyPr>
          <a:lstStyle/>
          <a:p>
            <a:pPr algn="ctr">
              <a:lnSpc>
                <a:spcPct val="90000"/>
              </a:lnSpc>
              <a:spcBef>
                <a:spcPct val="0"/>
              </a:spcBef>
              <a:spcAft>
                <a:spcPts val="600"/>
              </a:spcAft>
            </a:pPr>
            <a:r>
              <a:rPr lang="en-US" sz="4800" cap="all" dirty="0">
                <a:ln w="3175" cmpd="sng">
                  <a:noFill/>
                </a:ln>
                <a:latin typeface="+mj-lt"/>
                <a:ea typeface="+mj-ea"/>
                <a:cs typeface="+mj-cs"/>
              </a:rPr>
              <a:t>OUTLIER – TRANSACTIONS Withdrawal value and count</a:t>
            </a:r>
          </a:p>
        </p:txBody>
      </p:sp>
      <p:sp>
        <p:nvSpPr>
          <p:cNvPr id="8" name="Rectangle: Rounded Corners 7">
            <a:extLst>
              <a:ext uri="{FF2B5EF4-FFF2-40B4-BE49-F238E27FC236}">
                <a16:creationId xmlns:a16="http://schemas.microsoft.com/office/drawing/2014/main" id="{84131F9D-3EFE-D5F8-757F-B3020B3C6601}"/>
              </a:ext>
            </a:extLst>
          </p:cNvPr>
          <p:cNvSpPr/>
          <p:nvPr/>
        </p:nvSpPr>
        <p:spPr>
          <a:xfrm>
            <a:off x="544945" y="1468582"/>
            <a:ext cx="11434619" cy="4710545"/>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F7878A4A-20A6-7A3C-8AA7-E9632DB2EC07}"/>
              </a:ext>
            </a:extLst>
          </p:cNvPr>
          <p:cNvPicPr>
            <a:picLocks noChangeAspect="1"/>
          </p:cNvPicPr>
          <p:nvPr/>
        </p:nvPicPr>
        <p:blipFill>
          <a:blip r:embed="rId5"/>
          <a:stretch>
            <a:fillRect/>
          </a:stretch>
        </p:blipFill>
        <p:spPr>
          <a:xfrm>
            <a:off x="649337" y="1560484"/>
            <a:ext cx="11200979" cy="4452389"/>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507295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4" name="Picture 103">
            <a:extLst>
              <a:ext uri="{FF2B5EF4-FFF2-40B4-BE49-F238E27FC236}">
                <a16:creationId xmlns:a16="http://schemas.microsoft.com/office/drawing/2014/main" id="{6AF6706C-CF07-43A1-BCC4-CBA5D33820D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6" name="Rectangle 105">
            <a:extLst>
              <a:ext uri="{FF2B5EF4-FFF2-40B4-BE49-F238E27FC236}">
                <a16:creationId xmlns:a16="http://schemas.microsoft.com/office/drawing/2014/main" id="{1F94DC1C-47D1-41D7-8B1B-9A036D6140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pic>
        <p:nvPicPr>
          <p:cNvPr id="108" name="Picture 107">
            <a:extLst>
              <a:ext uri="{FF2B5EF4-FFF2-40B4-BE49-F238E27FC236}">
                <a16:creationId xmlns:a16="http://schemas.microsoft.com/office/drawing/2014/main" id="{811383CE-CE86-4E1C-B289-798EB9E6E0E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1622"/>
          <a:stretch/>
        </p:blipFill>
        <p:spPr>
          <a:xfrm>
            <a:off x="1" y="0"/>
            <a:ext cx="5896768" cy="6856214"/>
          </a:xfrm>
          <a:prstGeom prst="rect">
            <a:avLst/>
          </a:prstGeom>
        </p:spPr>
      </p:pic>
      <p:sp>
        <p:nvSpPr>
          <p:cNvPr id="4" name="TextBox 3">
            <a:extLst>
              <a:ext uri="{FF2B5EF4-FFF2-40B4-BE49-F238E27FC236}">
                <a16:creationId xmlns:a16="http://schemas.microsoft.com/office/drawing/2014/main" id="{CE1BA291-0DC8-909D-422E-202515B58BC2}"/>
              </a:ext>
            </a:extLst>
          </p:cNvPr>
          <p:cNvSpPr txBox="1"/>
          <p:nvPr/>
        </p:nvSpPr>
        <p:spPr>
          <a:xfrm>
            <a:off x="441981" y="1974434"/>
            <a:ext cx="4513792" cy="2819398"/>
          </a:xfrm>
          <a:prstGeom prst="rect">
            <a:avLst/>
          </a:prstGeom>
        </p:spPr>
        <p:txBody>
          <a:bodyPr vert="horz" lIns="91440" tIns="45720" rIns="91440" bIns="45720" rtlCol="0" anchor="b">
            <a:normAutofit fontScale="92500" lnSpcReduction="20000"/>
          </a:bodyPr>
          <a:lstStyle/>
          <a:p>
            <a:pPr algn="r">
              <a:lnSpc>
                <a:spcPct val="90000"/>
              </a:lnSpc>
              <a:spcBef>
                <a:spcPct val="0"/>
              </a:spcBef>
              <a:spcAft>
                <a:spcPts val="600"/>
              </a:spcAft>
            </a:pPr>
            <a:r>
              <a:rPr lang="en-US" sz="4000" cap="all" dirty="0">
                <a:ln w="3175" cmpd="sng">
                  <a:noFill/>
                </a:ln>
                <a:solidFill>
                  <a:srgbClr val="FFFFFF"/>
                </a:solidFill>
                <a:latin typeface="+mj-lt"/>
                <a:ea typeface="+mj-ea"/>
                <a:cs typeface="+mj-cs"/>
              </a:rPr>
              <a:t>OUTLIER –  TRANSACTIONS Withdrawal value and count</a:t>
            </a:r>
          </a:p>
          <a:p>
            <a:pPr algn="r">
              <a:lnSpc>
                <a:spcPct val="90000"/>
              </a:lnSpc>
              <a:spcBef>
                <a:spcPct val="0"/>
              </a:spcBef>
              <a:spcAft>
                <a:spcPts val="600"/>
              </a:spcAft>
            </a:pPr>
            <a:r>
              <a:rPr lang="en-US" sz="4000" cap="all" dirty="0">
                <a:ln w="3175" cmpd="sng">
                  <a:noFill/>
                </a:ln>
                <a:solidFill>
                  <a:srgbClr val="FFFFFF"/>
                </a:solidFill>
                <a:latin typeface="+mj-lt"/>
                <a:ea typeface="+mj-ea"/>
                <a:cs typeface="+mj-cs"/>
              </a:rPr>
              <a:t>DELINEATED by COUNTRY</a:t>
            </a:r>
          </a:p>
        </p:txBody>
      </p:sp>
      <p:sp useBgFill="1">
        <p:nvSpPr>
          <p:cNvPr id="110" name="Freeform 5">
            <a:extLst>
              <a:ext uri="{FF2B5EF4-FFF2-40B4-BE49-F238E27FC236}">
                <a16:creationId xmlns:a16="http://schemas.microsoft.com/office/drawing/2014/main" id="{AC12A592-C02D-46EF-8E1F-9335DB8D71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112" name="Freeform 14">
            <a:extLst>
              <a:ext uri="{FF2B5EF4-FFF2-40B4-BE49-F238E27FC236}">
                <a16:creationId xmlns:a16="http://schemas.microsoft.com/office/drawing/2014/main" id="{24005816-5BCA-4665-8A58-5580F8E9C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4" name="Group 113">
            <a:extLst>
              <a:ext uri="{FF2B5EF4-FFF2-40B4-BE49-F238E27FC236}">
                <a16:creationId xmlns:a16="http://schemas.microsoft.com/office/drawing/2014/main" id="{BF07F359-8CA3-4854-91E7-EE60040205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15" name="Straight Connector 114">
              <a:extLst>
                <a:ext uri="{FF2B5EF4-FFF2-40B4-BE49-F238E27FC236}">
                  <a16:creationId xmlns:a16="http://schemas.microsoft.com/office/drawing/2014/main" id="{8A7FCE86-4904-4337-8D0A-3ABA73F609E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BA32C234-504D-411A-A62B-C1CFD8CE74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881593A9-FD94-454C-9225-478E907061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FA3524A1-6DED-4D15-ADE5-F797DBCEC7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AA8491CF-856E-4A54-84A5-45C558D41A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AD63A388-BF18-4ABD-96E0-5946B1ABB1D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9CF6D779-BD20-4058-AC29-AF4E2510C2C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4189C0F2-FCB0-4636-9B05-F9FCBB2020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E74CB59A-0AC3-4235-A93D-73EE124669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2B6E97A3-E95A-4D79-A8F8-1945EA2634F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9F4ABF86-0905-4DE8-8F0B-D10D3D6F9C4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4FAAFEF7-DFA1-48C7-9E4E-FF7B1453C7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ED828735-DFD9-4894-8461-77A2FB0C92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7A6C2585-E93E-489D-8819-FCEE3CFF11C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E57C1F25-FC5C-4082-B4F6-888F8E467EE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5DF4BDB-CA1D-4DA1-8D26-6BAEE0A21A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3315D2A0-DDA4-4A25-9CC7-7F90CCF0C4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75312B72-7E7D-4B0B-960E-7D7C9540EBD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C48B42BB-3C0E-4546-957B-AB593E308C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437809D5-5F69-4BC6-A661-44B2A8A682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B269CB4C-8BB5-4F63-8961-7EB8FE56D44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D5E7B60C-3F52-49EA-99F5-BE42AF88DD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1C5E885C-0F0D-4E11-8B78-4CE951E2692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4BFA6E20-F564-4CA4-9150-FDD50B02CD2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C3C02C6B-B913-486F-ACAE-432DE1F770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B6B5EE64-D401-45A4-82D4-85D4BF5C8EC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5F622D05-678C-405E-A74F-8D92A9C6443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D8E01EF1-6517-49CC-9891-1BD6D0F49D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EC93E79A-63A6-4782-9D2C-BC50CD3B944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46C4B4DB-9B57-4C69-96EB-3E1910CEF4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9BBDCDA7-4ECB-42B1-8524-3D30023D6B6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C7483057-DCDA-4BC6-8E99-7EAD94E8786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E5C35A56-0BFD-443F-8C2B-CA73A3BFE9E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214A0AE5-3A88-4D5D-845C-5E906888C81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44D7BF13-EDB8-4740-A3C5-87E2E7C6766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16DAB64F-4B49-434F-BFB6-0BEB41AFB6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93B5AD9A-BDA6-42CE-A1C0-C072103072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5FD67DCC-475F-4BED-A634-FCDD63176B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ED276E23-C86D-408D-821A-1E9A44CAEA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A879A029-D911-41C4-B218-E41871762F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E9C7C9F5-65FB-4EF9-9AAD-F7E1FC14B8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6115B885-5742-431C-BA48-96FC1F6D22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6ACE37A6-0062-4B86-B4E6-18088040CD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0A8679B4-56BA-43AB-A0A2-E2DA3E20530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80DE24D2-627B-4C47-A858-A572BCDBACF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B612A33E-5DE0-4E4D-9469-0BD0B3E0E72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91673515-5E42-490F-85A0-45658D81C6C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6B048C17-3768-4DAF-A7AE-B2E71749702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BAA4E6AA-9D65-4EED-91CB-87A5762ED0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DB48B9EB-BBF2-48D7-A1D7-720D94506B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21492B79-7338-4309-8667-BB29A7BC7B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0352FD87-EC9C-4EB5-9ACC-A152F78FC8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FF2CEA1F-EFA8-4353-B5F8-CCE27955A12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63E2723F-2530-4636-9A19-8F11B15662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4A9EE901-51C9-4292-BB45-5EDB8568A0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555407C2-7321-48CD-811F-92C71F701C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E5298A8A-2787-4153-BDA2-E939BFD514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C45057B3-3FAB-42ED-AF52-F00BB07FA5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DA3F09E9-F476-4352-90E3-6A15C74268B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128F7C5C-CECC-45A8-8A1F-D679534D4CB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FFFDFE9C-2017-4831-9F1B-6A03B58B10D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01BC942F-09CF-4A51-85A5-E23E2D71C8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1456B520-137F-484D-A1B1-7DA5C3F823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9ECA29F0-381E-4770-97BF-54C4E52201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D43CCF9F-8F11-4676-82F3-DEE8A48C85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6FA620FD-6A45-4754-BF42-A9FA44966DD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DC4D38F3-F3A2-42F4-8B57-DE978EC4AD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3C26D30E-A91E-4A5B-A419-0B9D79D57CE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ADAB3EBC-722A-462E-AAAE-506E50038E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CBAABC17-832F-48CF-B0D7-0F7DE54607F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E1FCA513-75D7-414B-BE8F-D780746A1A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F2EDEC73-B6F5-473F-934A-CEF57604A8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5B987884-C452-4492-A9F8-2770D3373B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9D978AF2-B7BB-4E05-81F1-1A5DBD1CB4E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D7AD4D45-C3AB-458E-B826-0FACBD0DF3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A6E15555-6738-463C-B7DF-86429F2F96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AE487172-B4C3-4D13-A562-EF0BA3DD961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08E66297-1295-432A-AA84-7BB2341C19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pic>
        <p:nvPicPr>
          <p:cNvPr id="6" name="Picture 5">
            <a:extLst>
              <a:ext uri="{FF2B5EF4-FFF2-40B4-BE49-F238E27FC236}">
                <a16:creationId xmlns:a16="http://schemas.microsoft.com/office/drawing/2014/main" id="{9FFF5EB3-9C97-4450-F854-3CE05EAAF2F7}"/>
              </a:ext>
            </a:extLst>
          </p:cNvPr>
          <p:cNvPicPr>
            <a:picLocks noChangeAspect="1"/>
          </p:cNvPicPr>
          <p:nvPr/>
        </p:nvPicPr>
        <p:blipFill>
          <a:blip r:embed="rId4"/>
          <a:stretch>
            <a:fillRect/>
          </a:stretch>
        </p:blipFill>
        <p:spPr>
          <a:xfrm>
            <a:off x="4560164" y="1327120"/>
            <a:ext cx="9152008" cy="5148005"/>
          </a:xfrm>
          <a:prstGeom prst="rect">
            <a:avLst/>
          </a:prstGeom>
        </p:spPr>
      </p:pic>
    </p:spTree>
    <p:extLst>
      <p:ext uri="{BB962C8B-B14F-4D97-AF65-F5344CB8AC3E}">
        <p14:creationId xmlns:p14="http://schemas.microsoft.com/office/powerpoint/2010/main" val="3617183992"/>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CBECFFDC-94DB-4DA3-94FE-22FEDDA8FA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21ADA0D0-242D-3B07-923F-0E84A0B8ECFF}"/>
              </a:ext>
            </a:extLst>
          </p:cNvPr>
          <p:cNvSpPr>
            <a:spLocks noGrp="1"/>
          </p:cNvSpPr>
          <p:nvPr>
            <p:ph type="title"/>
          </p:nvPr>
        </p:nvSpPr>
        <p:spPr>
          <a:xfrm>
            <a:off x="922867" y="5746812"/>
            <a:ext cx="10127192" cy="931341"/>
          </a:xfrm>
        </p:spPr>
        <p:txBody>
          <a:bodyPr vert="horz" lIns="91440" tIns="45720" rIns="91440" bIns="45720" rtlCol="0" anchor="b">
            <a:normAutofit/>
          </a:bodyPr>
          <a:lstStyle/>
          <a:p>
            <a:pPr algn="r">
              <a:lnSpc>
                <a:spcPct val="90000"/>
              </a:lnSpc>
            </a:pPr>
            <a:r>
              <a:rPr lang="en-US" sz="3100" dirty="0"/>
              <a:t>Outlier – Transaction Deposit Value and Multi Count</a:t>
            </a:r>
          </a:p>
        </p:txBody>
      </p:sp>
      <p:sp>
        <p:nvSpPr>
          <p:cNvPr id="10" name="Rectangle: Rounded Corners 9">
            <a:extLst>
              <a:ext uri="{FF2B5EF4-FFF2-40B4-BE49-F238E27FC236}">
                <a16:creationId xmlns:a16="http://schemas.microsoft.com/office/drawing/2014/main" id="{7CBA1B5B-2B94-2942-2A59-555DECFB484F}"/>
              </a:ext>
            </a:extLst>
          </p:cNvPr>
          <p:cNvSpPr/>
          <p:nvPr/>
        </p:nvSpPr>
        <p:spPr>
          <a:xfrm>
            <a:off x="775855" y="138545"/>
            <a:ext cx="10566400" cy="5608267"/>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71AC5D8-8BF0-0D46-7CFF-09F9AEA73FEF}"/>
              </a:ext>
            </a:extLst>
          </p:cNvPr>
          <p:cNvPicPr>
            <a:picLocks noChangeAspect="1"/>
          </p:cNvPicPr>
          <p:nvPr/>
        </p:nvPicPr>
        <p:blipFill>
          <a:blip r:embed="rId5"/>
          <a:stretch>
            <a:fillRect/>
          </a:stretch>
        </p:blipFill>
        <p:spPr>
          <a:xfrm>
            <a:off x="346509" y="-198582"/>
            <a:ext cx="10922624" cy="6143976"/>
          </a:xfrm>
          <a:prstGeom prst="rect">
            <a:avLst/>
          </a:prstGeom>
        </p:spPr>
      </p:pic>
    </p:spTree>
    <p:extLst>
      <p:ext uri="{BB962C8B-B14F-4D97-AF65-F5344CB8AC3E}">
        <p14:creationId xmlns:p14="http://schemas.microsoft.com/office/powerpoint/2010/main" val="24655943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2476583-CC33-45CE-B51B-215B5673CD2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2" name="Rectangle 11">
            <a:extLst>
              <a:ext uri="{FF2B5EF4-FFF2-40B4-BE49-F238E27FC236}">
                <a16:creationId xmlns:a16="http://schemas.microsoft.com/office/drawing/2014/main" id="{4117F0C1-BCBB-40C7-99D6-F703E7A4B5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1A5D8BC-B41A-4E96-91C4-D60F51622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0D321D5F-FA18-4271-9EAA-0BEA14116BB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4E70F1E6-B985-8600-F5FF-060A580B90D4}"/>
              </a:ext>
            </a:extLst>
          </p:cNvPr>
          <p:cNvSpPr>
            <a:spLocks noGrp="1"/>
          </p:cNvSpPr>
          <p:nvPr>
            <p:ph type="title"/>
          </p:nvPr>
        </p:nvSpPr>
        <p:spPr>
          <a:xfrm>
            <a:off x="718457" y="531278"/>
            <a:ext cx="3211517" cy="5292579"/>
          </a:xfrm>
        </p:spPr>
        <p:txBody>
          <a:bodyPr vert="horz" lIns="91440" tIns="45720" rIns="91440" bIns="45720" rtlCol="0" anchor="ctr">
            <a:normAutofit/>
          </a:bodyPr>
          <a:lstStyle/>
          <a:p>
            <a:r>
              <a:rPr lang="en-US">
                <a:solidFill>
                  <a:srgbClr val="FFFFFF"/>
                </a:solidFill>
              </a:rPr>
              <a:t>Analysis Results</a:t>
            </a:r>
          </a:p>
        </p:txBody>
      </p:sp>
      <p:sp useBgFill="1">
        <p:nvSpPr>
          <p:cNvPr id="18" name="Freeform: Shape 17">
            <a:extLst>
              <a:ext uri="{FF2B5EF4-FFF2-40B4-BE49-F238E27FC236}">
                <a16:creationId xmlns:a16="http://schemas.microsoft.com/office/drawing/2014/main" id="{51287385-D3EA-47A8-A127-6061791ADB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422108" y="0"/>
            <a:ext cx="7769892" cy="6858000"/>
          </a:xfrm>
          <a:custGeom>
            <a:avLst/>
            <a:gdLst>
              <a:gd name="connsiteX0" fmla="*/ 1779516 w 7769892"/>
              <a:gd name="connsiteY0" fmla="*/ 0 h 6837536"/>
              <a:gd name="connsiteX1" fmla="*/ 6454848 w 7769892"/>
              <a:gd name="connsiteY1" fmla="*/ 0 h 6837536"/>
              <a:gd name="connsiteX2" fmla="*/ 6511730 w 7769892"/>
              <a:gd name="connsiteY2" fmla="*/ 37905 h 6837536"/>
              <a:gd name="connsiteX3" fmla="*/ 7769892 w 7769892"/>
              <a:gd name="connsiteY3" fmla="*/ 1486041 h 6837536"/>
              <a:gd name="connsiteX4" fmla="*/ 7769892 w 7769892"/>
              <a:gd name="connsiteY4" fmla="*/ 5281056 h 6837536"/>
              <a:gd name="connsiteX5" fmla="*/ 6353475 w 7769892"/>
              <a:gd name="connsiteY5" fmla="*/ 6837536 h 6837536"/>
              <a:gd name="connsiteX6" fmla="*/ 1882727 w 7769892"/>
              <a:gd name="connsiteY6" fmla="*/ 6837536 h 6837536"/>
              <a:gd name="connsiteX7" fmla="*/ 0 w 7769892"/>
              <a:gd name="connsiteY7" fmla="*/ 3386463 h 6837536"/>
              <a:gd name="connsiteX8" fmla="*/ 1655292 w 7769892"/>
              <a:gd name="connsiteY8" fmla="*/ 88307 h 6837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69892" h="6837536">
                <a:moveTo>
                  <a:pt x="1779516" y="0"/>
                </a:moveTo>
                <a:lnTo>
                  <a:pt x="6454848" y="0"/>
                </a:lnTo>
                <a:lnTo>
                  <a:pt x="6511730" y="37905"/>
                </a:lnTo>
                <a:cubicBezTo>
                  <a:pt x="7036410" y="413592"/>
                  <a:pt x="7468976" y="909648"/>
                  <a:pt x="7769892" y="1486041"/>
                </a:cubicBezTo>
                <a:cubicBezTo>
                  <a:pt x="7769892" y="1486041"/>
                  <a:pt x="7769892" y="1486041"/>
                  <a:pt x="7769892" y="5281056"/>
                </a:cubicBezTo>
                <a:cubicBezTo>
                  <a:pt x="7437646" y="5916473"/>
                  <a:pt x="6953850" y="6452788"/>
                  <a:pt x="6353475" y="6837536"/>
                </a:cubicBezTo>
                <a:cubicBezTo>
                  <a:pt x="6353475" y="6837536"/>
                  <a:pt x="6353475" y="6837536"/>
                  <a:pt x="1882727" y="6837536"/>
                </a:cubicBezTo>
                <a:cubicBezTo>
                  <a:pt x="751925" y="6103017"/>
                  <a:pt x="0" y="4832183"/>
                  <a:pt x="0" y="3386463"/>
                </a:cubicBezTo>
                <a:cubicBezTo>
                  <a:pt x="0" y="2036566"/>
                  <a:pt x="651406" y="838748"/>
                  <a:pt x="1655292" y="88307"/>
                </a:cubicBezTo>
                <a:close/>
              </a:path>
            </a:pathLst>
          </a:custGeom>
          <a:ln w="50800" cap="sq" cmpd="dbl">
            <a:noFill/>
            <a:miter lim="800000"/>
          </a:ln>
          <a:effectLst>
            <a:outerShdw blurRad="254000" algn="tl" rotWithShape="0">
              <a:srgbClr val="000000">
                <a:alpha val="43000"/>
              </a:srgbClr>
            </a:outerShdw>
          </a:effectLst>
        </p:spPr>
        <p:txBody>
          <a:bodyPr vert="horz" wrap="square" lIns="91440" tIns="45720" rIns="91440" bIns="45720" rtlCol="0" anchor="t">
            <a:noAutofit/>
          </a:bodyPr>
          <a:lstStyle/>
          <a:p>
            <a:pPr algn="ctr">
              <a:spcAft>
                <a:spcPts val="1000"/>
              </a:spcAft>
              <a:buClr>
                <a:schemeClr val="tx1"/>
              </a:buClr>
              <a:buSzPct val="100000"/>
              <a:buFont typeface="Arial"/>
              <a:buNone/>
            </a:pPr>
            <a:endParaRPr lang="en-US" sz="1600" cap="all"/>
          </a:p>
        </p:txBody>
      </p:sp>
      <p:graphicFrame>
        <p:nvGraphicFramePr>
          <p:cNvPr id="6" name="TextBox 3">
            <a:extLst>
              <a:ext uri="{FF2B5EF4-FFF2-40B4-BE49-F238E27FC236}">
                <a16:creationId xmlns:a16="http://schemas.microsoft.com/office/drawing/2014/main" id="{50672F72-A93E-6354-920C-4364A6B066F5}"/>
              </a:ext>
            </a:extLst>
          </p:cNvPr>
          <p:cNvGraphicFramePr/>
          <p:nvPr>
            <p:extLst>
              <p:ext uri="{D42A27DB-BD31-4B8C-83A1-F6EECF244321}">
                <p14:modId xmlns:p14="http://schemas.microsoft.com/office/powerpoint/2010/main" val="2466597012"/>
              </p:ext>
            </p:extLst>
          </p:nvPr>
        </p:nvGraphicFramePr>
        <p:xfrm>
          <a:off x="5617029" y="793820"/>
          <a:ext cx="5741534" cy="517098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581265285"/>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TM03457452[[fn=Celestial]]</Template>
  <TotalTime>242</TotalTime>
  <Words>1417</Words>
  <Application>Microsoft Office PowerPoint</Application>
  <PresentationFormat>Widescreen</PresentationFormat>
  <Paragraphs>109</Paragraphs>
  <Slides>10</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Celestial</vt:lpstr>
      <vt:lpstr>Fraudulent Activity Analysis</vt:lpstr>
      <vt:lpstr>Goals</vt:lpstr>
      <vt:lpstr>Dataset Overview and Benford’s Law</vt:lpstr>
      <vt:lpstr>Dataset Transaction Amount Analysis</vt:lpstr>
      <vt:lpstr>Data Transaction Count Analysis</vt:lpstr>
      <vt:lpstr>PowerPoint Presentation</vt:lpstr>
      <vt:lpstr>PowerPoint Presentation</vt:lpstr>
      <vt:lpstr>Outlier – Transaction Deposit Value and Multi Count</vt:lpstr>
      <vt:lpstr>Analysis Results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Fraudulent Activity Analysis</dc:title>
  <dc:creator>jrselke</dc:creator>
  <cp:lastModifiedBy>jrselke</cp:lastModifiedBy>
  <cp:revision>13</cp:revision>
  <dcterms:created xsi:type="dcterms:W3CDTF">2022-11-25T19:52:24Z</dcterms:created>
  <dcterms:modified xsi:type="dcterms:W3CDTF">2022-11-29T00:54:09Z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